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75" r:id="rId4"/>
    <p:sldId id="276" r:id="rId5"/>
    <p:sldId id="269" r:id="rId6"/>
    <p:sldId id="274" r:id="rId7"/>
    <p:sldId id="277" r:id="rId8"/>
    <p:sldId id="260" r:id="rId9"/>
    <p:sldId id="279" r:id="rId10"/>
    <p:sldId id="259" r:id="rId11"/>
    <p:sldId id="263" r:id="rId12"/>
    <p:sldId id="264" r:id="rId13"/>
    <p:sldId id="266" r:id="rId14"/>
    <p:sldId id="265" r:id="rId15"/>
    <p:sldId id="267" r:id="rId16"/>
    <p:sldId id="27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92AD05-A592-40A5-ACD8-BDFACD9AF610}" v="48" dt="2026-10-01T20:46:20.3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6"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0D27D1-0775-4C3B-9A09-91BC4477A48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217233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0D27D1-0775-4C3B-9A09-91BC4477A48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2586381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0D27D1-0775-4C3B-9A09-91BC4477A48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578784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0D27D1-0775-4C3B-9A09-91BC4477A48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59991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0D27D1-0775-4C3B-9A09-91BC4477A483}"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297368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0D27D1-0775-4C3B-9A09-91BC4477A483}"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846178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0D27D1-0775-4C3B-9A09-91BC4477A483}"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685784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0D27D1-0775-4C3B-9A09-91BC4477A48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1205675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0D27D1-0775-4C3B-9A09-91BC4477A483}"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2072845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0D27D1-0775-4C3B-9A09-91BC4477A48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760340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0D27D1-0775-4C3B-9A09-91BC4477A483}"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4E9F9-0E32-4134-BA73-176E3DFAC4FD}" type="slidenum">
              <a:rPr lang="en-US" smtClean="0"/>
              <a:t>‹#›</a:t>
            </a:fld>
            <a:endParaRPr lang="en-US"/>
          </a:p>
        </p:txBody>
      </p:sp>
    </p:spTree>
    <p:extLst>
      <p:ext uri="{BB962C8B-B14F-4D97-AF65-F5344CB8AC3E}">
        <p14:creationId xmlns:p14="http://schemas.microsoft.com/office/powerpoint/2010/main" val="165516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0D27D1-0775-4C3B-9A09-91BC4477A483}" type="datetimeFigureOut">
              <a:rPr lang="en-US" smtClean="0"/>
              <a:t>10/3/2026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D4E9F9-0E32-4134-BA73-176E3DFAC4FD}" type="slidenum">
              <a:rPr lang="en-US" smtClean="0"/>
              <a:t>‹#›</a:t>
            </a:fld>
            <a:endParaRPr lang="en-US"/>
          </a:p>
        </p:txBody>
      </p:sp>
    </p:spTree>
    <p:extLst>
      <p:ext uri="{BB962C8B-B14F-4D97-AF65-F5344CB8AC3E}">
        <p14:creationId xmlns:p14="http://schemas.microsoft.com/office/powerpoint/2010/main" val="8347670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s.ga.gov/legislation/69712" TargetMode="External"/><Relationship Id="rId2" Type="http://schemas.openxmlformats.org/officeDocument/2006/relationships/hyperlink" Target="https://www.legis.ga.gov/legislation/69498" TargetMode="External"/><Relationship Id="rId1" Type="http://schemas.openxmlformats.org/officeDocument/2006/relationships/slideLayout" Target="../slideLayouts/slideLayout2.xml"/><Relationship Id="rId5" Type="http://schemas.openxmlformats.org/officeDocument/2006/relationships/hyperlink" Target="https://www.legis.ga.gov/legislation/69410" TargetMode="External"/><Relationship Id="rId4" Type="http://schemas.openxmlformats.org/officeDocument/2006/relationships/hyperlink" Target="https://www.legis.ga.gov/legislation/7026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D59A-8D72-F393-BE53-D914FB692919}"/>
              </a:ext>
            </a:extLst>
          </p:cNvPr>
          <p:cNvSpPr>
            <a:spLocks noGrp="1"/>
          </p:cNvSpPr>
          <p:nvPr>
            <p:ph type="ctrTitle"/>
          </p:nvPr>
        </p:nvSpPr>
        <p:spPr>
          <a:xfrm>
            <a:off x="1523999" y="0"/>
            <a:ext cx="9144000" cy="3429000"/>
          </a:xfrm>
        </p:spPr>
        <p:txBody>
          <a:bodyPr>
            <a:normAutofit/>
          </a:bodyPr>
          <a:lstStyle/>
          <a:p>
            <a:r>
              <a:rPr lang="en-US" sz="4800" b="1" dirty="0">
                <a:latin typeface="+mn-lt"/>
              </a:rPr>
              <a:t>Georgia State Retirees Association</a:t>
            </a:r>
          </a:p>
        </p:txBody>
      </p:sp>
      <p:sp>
        <p:nvSpPr>
          <p:cNvPr id="3" name="Subtitle 2">
            <a:extLst>
              <a:ext uri="{FF2B5EF4-FFF2-40B4-BE49-F238E27FC236}">
                <a16:creationId xmlns:a16="http://schemas.microsoft.com/office/drawing/2014/main" id="{3E32C518-5926-4DD3-190B-6B4E57F3E8F6}"/>
              </a:ext>
            </a:extLst>
          </p:cNvPr>
          <p:cNvSpPr>
            <a:spLocks noGrp="1"/>
          </p:cNvSpPr>
          <p:nvPr>
            <p:ph type="subTitle" idx="1"/>
          </p:nvPr>
        </p:nvSpPr>
        <p:spPr>
          <a:xfrm>
            <a:off x="1523999" y="3602037"/>
            <a:ext cx="9275805" cy="2650481"/>
          </a:xfrm>
        </p:spPr>
        <p:txBody>
          <a:bodyPr>
            <a:noAutofit/>
          </a:bodyPr>
          <a:lstStyle/>
          <a:p>
            <a:r>
              <a:rPr lang="en-US" sz="3600" b="1" dirty="0"/>
              <a:t>2026 GSRA ANNUAL MEETING </a:t>
            </a:r>
          </a:p>
          <a:p>
            <a:r>
              <a:rPr lang="en-US" sz="3600" b="1" dirty="0"/>
              <a:t>LEGISLATIVE REVIEW</a:t>
            </a:r>
          </a:p>
          <a:p>
            <a:r>
              <a:rPr lang="en-US" sz="3600" b="1" dirty="0"/>
              <a:t>Chuck Freedman and Chuck Clay</a:t>
            </a:r>
          </a:p>
          <a:p>
            <a:r>
              <a:rPr lang="en-US" sz="3600" b="1" dirty="0"/>
              <a:t>GSRA Legislative Liaisons </a:t>
            </a:r>
          </a:p>
        </p:txBody>
      </p:sp>
      <p:pic>
        <p:nvPicPr>
          <p:cNvPr id="4" name="Picture 3" descr="A picture containing text, clipart">
            <a:extLst>
              <a:ext uri="{FF2B5EF4-FFF2-40B4-BE49-F238E27FC236}">
                <a16:creationId xmlns:a16="http://schemas.microsoft.com/office/drawing/2014/main" id="{EA5B65B9-8EAE-752A-6DF0-9904DD98E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4833" y="469224"/>
            <a:ext cx="3943350" cy="1619250"/>
          </a:xfrm>
          <a:prstGeom prst="rect">
            <a:avLst/>
          </a:prstGeom>
        </p:spPr>
      </p:pic>
    </p:spTree>
    <p:extLst>
      <p:ext uri="{BB962C8B-B14F-4D97-AF65-F5344CB8AC3E}">
        <p14:creationId xmlns:p14="http://schemas.microsoft.com/office/powerpoint/2010/main" val="134641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D6EAC-CC0C-CC05-0215-3CDDC6FFA1F9}"/>
              </a:ext>
            </a:extLst>
          </p:cNvPr>
          <p:cNvSpPr>
            <a:spLocks noGrp="1"/>
          </p:cNvSpPr>
          <p:nvPr>
            <p:ph type="title"/>
          </p:nvPr>
        </p:nvSpPr>
        <p:spPr>
          <a:xfrm>
            <a:off x="838200" y="365126"/>
            <a:ext cx="10515600" cy="799998"/>
          </a:xfrm>
        </p:spPr>
        <p:txBody>
          <a:bodyPr/>
          <a:lstStyle/>
          <a:p>
            <a:endParaRPr lang="en-US" dirty="0"/>
          </a:p>
        </p:txBody>
      </p:sp>
      <p:sp>
        <p:nvSpPr>
          <p:cNvPr id="3" name="Content Placeholder 2">
            <a:extLst>
              <a:ext uri="{FF2B5EF4-FFF2-40B4-BE49-F238E27FC236}">
                <a16:creationId xmlns:a16="http://schemas.microsoft.com/office/drawing/2014/main" id="{8F6BF436-5E6B-F6F7-718A-08D9B0A614D5}"/>
              </a:ext>
            </a:extLst>
          </p:cNvPr>
          <p:cNvSpPr>
            <a:spLocks noGrp="1"/>
          </p:cNvSpPr>
          <p:nvPr>
            <p:ph idx="1"/>
          </p:nvPr>
        </p:nvSpPr>
        <p:spPr>
          <a:xfrm>
            <a:off x="838200" y="1554480"/>
            <a:ext cx="10515600" cy="4622483"/>
          </a:xfrm>
        </p:spPr>
        <p:txBody>
          <a:bodyPr>
            <a:normAutofit lnSpcReduction="10000"/>
          </a:bodyPr>
          <a:lstStyle/>
          <a:p>
            <a:pPr marL="0" indent="0">
              <a:buNone/>
            </a:pPr>
            <a:r>
              <a:rPr lang="en-US" sz="3600" b="1" dirty="0">
                <a:highlight>
                  <a:srgbClr val="FFFF00"/>
                </a:highlight>
              </a:rPr>
              <a:t>OVERALL</a:t>
            </a:r>
            <a:endParaRPr lang="en-US" sz="3600" dirty="0">
              <a:highlight>
                <a:srgbClr val="FFFF00"/>
              </a:highlight>
            </a:endParaRPr>
          </a:p>
          <a:p>
            <a:r>
              <a:rPr lang="en-US" sz="3200" dirty="0"/>
              <a:t>So far, this has been </a:t>
            </a:r>
            <a:r>
              <a:rPr lang="en-US" sz="3200" dirty="0">
                <a:highlight>
                  <a:srgbClr val="FFFF00"/>
                </a:highlight>
              </a:rPr>
              <a:t>GSRA’s best year</a:t>
            </a:r>
            <a:r>
              <a:rPr lang="en-US" sz="3200" dirty="0"/>
              <a:t>. </a:t>
            </a:r>
          </a:p>
          <a:p>
            <a:r>
              <a:rPr lang="en-US" sz="3200" dirty="0"/>
              <a:t>We have received much </a:t>
            </a:r>
            <a:r>
              <a:rPr lang="en-US" sz="3200" dirty="0">
                <a:highlight>
                  <a:srgbClr val="FFFF00"/>
                </a:highlight>
              </a:rPr>
              <a:t>respect and cooperation </a:t>
            </a:r>
            <a:r>
              <a:rPr lang="en-US" sz="3200" dirty="0"/>
              <a:t>from unprecedented numbers of state leaders and accomplished things for the first time in many, many years. See March newsletter or Facebook posting for names. (Speaker, both appropriations chairs, both retirement committee chairs and most members)</a:t>
            </a:r>
          </a:p>
          <a:p>
            <a:r>
              <a:rPr lang="en-US" sz="3200" dirty="0">
                <a:highlight>
                  <a:srgbClr val="FFFF00"/>
                </a:highlight>
              </a:rPr>
              <a:t>Almost all of that is from members</a:t>
            </a:r>
            <a:r>
              <a:rPr lang="en-US" sz="3200" dirty="0"/>
              <a:t> like you who have tirelessly advocated for our rights. Applaud yourselves.</a:t>
            </a:r>
          </a:p>
          <a:p>
            <a:endParaRPr lang="en-US" dirty="0"/>
          </a:p>
        </p:txBody>
      </p:sp>
      <p:sp>
        <p:nvSpPr>
          <p:cNvPr id="5" name="Title 1">
            <a:extLst>
              <a:ext uri="{FF2B5EF4-FFF2-40B4-BE49-F238E27FC236}">
                <a16:creationId xmlns:a16="http://schemas.microsoft.com/office/drawing/2014/main" id="{2AAB57E5-7601-CD61-E886-8177B3F0D133}"/>
              </a:ext>
            </a:extLst>
          </p:cNvPr>
          <p:cNvSpPr txBox="1">
            <a:spLocks/>
          </p:cNvSpPr>
          <p:nvPr/>
        </p:nvSpPr>
        <p:spPr>
          <a:xfrm>
            <a:off x="168728" y="196179"/>
            <a:ext cx="11854543" cy="968945"/>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2025 - 2026 GSRA ACCOMPLISHMENTS </a:t>
            </a:r>
            <a:r>
              <a:rPr lang="en-US" sz="3000" b="1" dirty="0">
                <a:latin typeface="Aptos" panose="020B0004020202020204" pitchFamily="34" charset="0"/>
              </a:rPr>
              <a:t>1 of 6</a:t>
            </a:r>
            <a:endParaRPr lang="en-US" sz="3000" dirty="0"/>
          </a:p>
        </p:txBody>
      </p:sp>
    </p:spTree>
    <p:extLst>
      <p:ext uri="{BB962C8B-B14F-4D97-AF65-F5344CB8AC3E}">
        <p14:creationId xmlns:p14="http://schemas.microsoft.com/office/powerpoint/2010/main" val="4156459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F4AA-C612-625D-0E23-9D77C252FE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EAE496-EC88-A40B-9B76-E6CCE54EEB64}"/>
              </a:ext>
            </a:extLst>
          </p:cNvPr>
          <p:cNvSpPr>
            <a:spLocks noGrp="1"/>
          </p:cNvSpPr>
          <p:nvPr>
            <p:ph idx="1"/>
          </p:nvPr>
        </p:nvSpPr>
        <p:spPr>
          <a:xfrm>
            <a:off x="438912" y="1483360"/>
            <a:ext cx="11256264" cy="4693603"/>
          </a:xfrm>
        </p:spPr>
        <p:txBody>
          <a:bodyPr>
            <a:normAutofit/>
          </a:bodyPr>
          <a:lstStyle/>
          <a:p>
            <a:pPr marL="0" indent="0">
              <a:buNone/>
            </a:pPr>
            <a:endParaRPr lang="en-US" dirty="0">
              <a:highlight>
                <a:srgbClr val="FFFF00"/>
              </a:highlight>
            </a:endParaRPr>
          </a:p>
          <a:p>
            <a:pPr marL="2743200" lvl="6" indent="0">
              <a:buNone/>
            </a:pPr>
            <a:r>
              <a:rPr lang="en-US" sz="3000" b="1" dirty="0">
                <a:highlight>
                  <a:srgbClr val="00FF00"/>
                </a:highlight>
              </a:rPr>
              <a:t>GSRA FINALLY GETS REPRESENTATION ON ERS BOARD!!!!</a:t>
            </a:r>
          </a:p>
          <a:p>
            <a:pPr lvl="0"/>
            <a:endParaRPr lang="en-US" sz="4000" b="1" dirty="0">
              <a:highlight>
                <a:srgbClr val="FF0000"/>
              </a:highlight>
            </a:endParaRPr>
          </a:p>
          <a:p>
            <a:pPr lvl="0"/>
            <a:r>
              <a:rPr lang="en-US" sz="4300" b="1" dirty="0">
                <a:highlight>
                  <a:srgbClr val="00FF00"/>
                </a:highlight>
              </a:rPr>
              <a:t>JIM SOMERVILLE APPOINTED </a:t>
            </a:r>
          </a:p>
          <a:p>
            <a:pPr lvl="0"/>
            <a:r>
              <a:rPr lang="en-US" sz="4300" b="1" dirty="0">
                <a:highlight>
                  <a:srgbClr val="00FF00"/>
                </a:highlight>
              </a:rPr>
              <a:t>BY BOARD TO BOARD!!!</a:t>
            </a:r>
          </a:p>
          <a:p>
            <a:pPr marL="0" indent="0">
              <a:buNone/>
            </a:pPr>
            <a:endParaRPr lang="en-US" sz="4300" dirty="0">
              <a:solidFill>
                <a:schemeClr val="bg1"/>
              </a:solidFill>
              <a:highlight>
                <a:srgbClr val="FF0000"/>
              </a:highlight>
            </a:endParaRPr>
          </a:p>
          <a:p>
            <a:pPr lvl="0"/>
            <a:endParaRPr lang="en-US" b="1" dirty="0"/>
          </a:p>
          <a:p>
            <a:pPr lvl="0"/>
            <a:endParaRPr lang="en-US" b="1" dirty="0"/>
          </a:p>
          <a:p>
            <a:endParaRPr lang="en-US" dirty="0"/>
          </a:p>
        </p:txBody>
      </p:sp>
      <p:sp>
        <p:nvSpPr>
          <p:cNvPr id="5" name="Title 1">
            <a:extLst>
              <a:ext uri="{FF2B5EF4-FFF2-40B4-BE49-F238E27FC236}">
                <a16:creationId xmlns:a16="http://schemas.microsoft.com/office/drawing/2014/main" id="{70B0681E-672A-59E3-0150-8F9959428F9C}"/>
              </a:ext>
            </a:extLst>
          </p:cNvPr>
          <p:cNvSpPr txBox="1">
            <a:spLocks noGrp="1"/>
          </p:cNvSpPr>
          <p:nvPr>
            <p:ph type="title"/>
          </p:nvPr>
        </p:nvSpPr>
        <p:spPr>
          <a:xfrm>
            <a:off x="301752" y="365125"/>
            <a:ext cx="11594592" cy="750443"/>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2025 - 2026 GSRA ACCOMPLISHMENTS </a:t>
            </a:r>
            <a:r>
              <a:rPr lang="en-US" sz="3000" b="1" dirty="0">
                <a:latin typeface="Aptos" panose="020B0004020202020204" pitchFamily="34" charset="0"/>
              </a:rPr>
              <a:t>2 of 6</a:t>
            </a:r>
            <a:endParaRPr lang="en-US" sz="3000" dirty="0"/>
          </a:p>
        </p:txBody>
      </p:sp>
      <p:pic>
        <p:nvPicPr>
          <p:cNvPr id="2" name="Picture 1">
            <a:extLst>
              <a:ext uri="{FF2B5EF4-FFF2-40B4-BE49-F238E27FC236}">
                <a16:creationId xmlns:a16="http://schemas.microsoft.com/office/drawing/2014/main" id="{2BCAA8D8-3FA4-E2AF-7279-35C3996BFCE1}"/>
              </a:ext>
            </a:extLst>
          </p:cNvPr>
          <p:cNvPicPr>
            <a:picLocks noChangeAspect="1"/>
          </p:cNvPicPr>
          <p:nvPr/>
        </p:nvPicPr>
        <p:blipFill>
          <a:blip r:embed="rId2"/>
          <a:stretch>
            <a:fillRect/>
          </a:stretch>
        </p:blipFill>
        <p:spPr>
          <a:xfrm>
            <a:off x="890837" y="2167444"/>
            <a:ext cx="1030923" cy="1030923"/>
          </a:xfrm>
          <a:prstGeom prst="rect">
            <a:avLst/>
          </a:prstGeom>
        </p:spPr>
      </p:pic>
      <p:pic>
        <p:nvPicPr>
          <p:cNvPr id="10" name="Picture 9">
            <a:extLst>
              <a:ext uri="{FF2B5EF4-FFF2-40B4-BE49-F238E27FC236}">
                <a16:creationId xmlns:a16="http://schemas.microsoft.com/office/drawing/2014/main" id="{EB2D1B56-0308-91F9-A212-830E549A50F6}"/>
              </a:ext>
            </a:extLst>
          </p:cNvPr>
          <p:cNvPicPr>
            <a:picLocks noChangeAspect="1"/>
          </p:cNvPicPr>
          <p:nvPr/>
        </p:nvPicPr>
        <p:blipFill>
          <a:blip r:embed="rId3"/>
          <a:stretch>
            <a:fillRect/>
          </a:stretch>
        </p:blipFill>
        <p:spPr>
          <a:xfrm>
            <a:off x="2122928" y="1616263"/>
            <a:ext cx="810577" cy="1102361"/>
          </a:xfrm>
          <a:prstGeom prst="rect">
            <a:avLst/>
          </a:prstGeom>
        </p:spPr>
      </p:pic>
      <p:pic>
        <p:nvPicPr>
          <p:cNvPr id="16" name="Picture 15">
            <a:extLst>
              <a:ext uri="{FF2B5EF4-FFF2-40B4-BE49-F238E27FC236}">
                <a16:creationId xmlns:a16="http://schemas.microsoft.com/office/drawing/2014/main" id="{8EAA520E-E452-B097-13FF-D3C9FB3F7786}"/>
              </a:ext>
            </a:extLst>
          </p:cNvPr>
          <p:cNvPicPr>
            <a:picLocks noChangeAspect="1"/>
          </p:cNvPicPr>
          <p:nvPr/>
        </p:nvPicPr>
        <p:blipFill>
          <a:blip r:embed="rId4"/>
          <a:stretch>
            <a:fillRect/>
          </a:stretch>
        </p:blipFill>
        <p:spPr>
          <a:xfrm>
            <a:off x="7098631" y="2408586"/>
            <a:ext cx="1624965" cy="1099312"/>
          </a:xfrm>
          <a:prstGeom prst="rect">
            <a:avLst/>
          </a:prstGeom>
        </p:spPr>
      </p:pic>
      <p:pic>
        <p:nvPicPr>
          <p:cNvPr id="18" name="Picture 17" descr="AI Emoji Generator">
            <a:extLst>
              <a:ext uri="{FF2B5EF4-FFF2-40B4-BE49-F238E27FC236}">
                <a16:creationId xmlns:a16="http://schemas.microsoft.com/office/drawing/2014/main" id="{8F6DC215-B4D5-3964-E5D5-2631F017FB65}"/>
              </a:ext>
            </a:extLst>
          </p:cNvPr>
          <p:cNvPicPr>
            <a:picLocks noChangeAspect="1"/>
          </p:cNvPicPr>
          <p:nvPr/>
        </p:nvPicPr>
        <p:blipFill>
          <a:blip r:embed="rId5"/>
          <a:stretch>
            <a:fillRect/>
          </a:stretch>
        </p:blipFill>
        <p:spPr>
          <a:xfrm>
            <a:off x="8180736" y="2682906"/>
            <a:ext cx="3715608" cy="3715608"/>
          </a:xfrm>
          <a:prstGeom prst="rect">
            <a:avLst/>
          </a:prstGeom>
        </p:spPr>
      </p:pic>
      <p:pic>
        <p:nvPicPr>
          <p:cNvPr id="27" name="Picture 26">
            <a:extLst>
              <a:ext uri="{FF2B5EF4-FFF2-40B4-BE49-F238E27FC236}">
                <a16:creationId xmlns:a16="http://schemas.microsoft.com/office/drawing/2014/main" id="{8D897292-2C9D-8467-74B6-490300A0C0CC}"/>
              </a:ext>
            </a:extLst>
          </p:cNvPr>
          <p:cNvPicPr>
            <a:picLocks noChangeAspect="1"/>
          </p:cNvPicPr>
          <p:nvPr/>
        </p:nvPicPr>
        <p:blipFill>
          <a:blip r:embed="rId6"/>
          <a:stretch>
            <a:fillRect/>
          </a:stretch>
        </p:blipFill>
        <p:spPr>
          <a:xfrm>
            <a:off x="2651760" y="5089633"/>
            <a:ext cx="1865376" cy="1403242"/>
          </a:xfrm>
          <a:prstGeom prst="rect">
            <a:avLst/>
          </a:prstGeom>
        </p:spPr>
      </p:pic>
    </p:spTree>
    <p:extLst>
      <p:ext uri="{BB962C8B-B14F-4D97-AF65-F5344CB8AC3E}">
        <p14:creationId xmlns:p14="http://schemas.microsoft.com/office/powerpoint/2010/main" val="104752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1A951-7247-3D97-34B9-81C25A8656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80C8B6-03B8-6FD6-EB14-40C28F74A9C0}"/>
              </a:ext>
            </a:extLst>
          </p:cNvPr>
          <p:cNvSpPr>
            <a:spLocks noGrp="1"/>
          </p:cNvSpPr>
          <p:nvPr>
            <p:ph idx="1"/>
          </p:nvPr>
        </p:nvSpPr>
        <p:spPr/>
        <p:txBody>
          <a:bodyPr/>
          <a:lstStyle/>
          <a:p>
            <a:r>
              <a:rPr lang="en-US" sz="3200" dirty="0"/>
              <a:t>Our LONG </a:t>
            </a:r>
            <a:r>
              <a:rPr lang="en-US" sz="3200" dirty="0">
                <a:highlight>
                  <a:srgbClr val="FFFF00"/>
                </a:highlight>
              </a:rPr>
              <a:t>advocacy</a:t>
            </a:r>
            <a:r>
              <a:rPr lang="en-US" sz="3200" dirty="0"/>
              <a:t> to get consumer representation on ERS board.</a:t>
            </a:r>
          </a:p>
          <a:p>
            <a:pPr marL="0" indent="0">
              <a:buNone/>
            </a:pPr>
            <a:endParaRPr lang="en-US" b="1" dirty="0">
              <a:highlight>
                <a:srgbClr val="FFFF00"/>
              </a:highlight>
            </a:endParaRPr>
          </a:p>
          <a:p>
            <a:pPr marL="0" indent="0">
              <a:buNone/>
            </a:pPr>
            <a:r>
              <a:rPr lang="en-US" sz="3600" b="1" dirty="0">
                <a:highlight>
                  <a:srgbClr val="FFFF00"/>
                </a:highlight>
              </a:rPr>
              <a:t>OTHER ERS</a:t>
            </a:r>
          </a:p>
          <a:p>
            <a:pPr lvl="0"/>
            <a:endParaRPr lang="en-US" sz="2400" b="1" dirty="0"/>
          </a:p>
          <a:p>
            <a:pPr lvl="0"/>
            <a:r>
              <a:rPr lang="en-US" sz="3200" dirty="0"/>
              <a:t>Approved </a:t>
            </a:r>
            <a:r>
              <a:rPr lang="en-US" sz="3200" dirty="0">
                <a:highlight>
                  <a:srgbClr val="FFFF00"/>
                </a:highlight>
              </a:rPr>
              <a:t>2.25% COLA </a:t>
            </a:r>
            <a:r>
              <a:rPr lang="en-US" sz="3200" dirty="0"/>
              <a:t>in April by rigging the formula</a:t>
            </a:r>
          </a:p>
          <a:p>
            <a:pPr lvl="0"/>
            <a:r>
              <a:rPr lang="en-US" sz="3200" dirty="0"/>
              <a:t>FY ’27 one-time $550 payment </a:t>
            </a:r>
            <a:r>
              <a:rPr lang="en-US" sz="3200" dirty="0">
                <a:highlight>
                  <a:srgbClr val="FFFF00"/>
                </a:highlight>
              </a:rPr>
              <a:t>moved up</a:t>
            </a:r>
            <a:r>
              <a:rPr lang="en-US" sz="3200" dirty="0"/>
              <a:t> to end of September at GSRA’s urging</a:t>
            </a:r>
          </a:p>
          <a:p>
            <a:endParaRPr lang="en-US" dirty="0"/>
          </a:p>
        </p:txBody>
      </p:sp>
      <p:sp>
        <p:nvSpPr>
          <p:cNvPr id="5" name="Title 1">
            <a:extLst>
              <a:ext uri="{FF2B5EF4-FFF2-40B4-BE49-F238E27FC236}">
                <a16:creationId xmlns:a16="http://schemas.microsoft.com/office/drawing/2014/main" id="{AFA4F4E5-0EAA-FCF2-28CD-E0DAB55345CE}"/>
              </a:ext>
            </a:extLst>
          </p:cNvPr>
          <p:cNvSpPr txBox="1">
            <a:spLocks noGrp="1"/>
          </p:cNvSpPr>
          <p:nvPr>
            <p:ph type="title"/>
          </p:nvPr>
        </p:nvSpPr>
        <p:spPr>
          <a:xfrm>
            <a:off x="301752" y="365125"/>
            <a:ext cx="11594592" cy="750443"/>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2025 - 2026 GSRA ACCOMPLISHMENTS </a:t>
            </a:r>
            <a:r>
              <a:rPr lang="en-US" sz="3000" b="1" dirty="0">
                <a:latin typeface="Aptos" panose="020B0004020202020204" pitchFamily="34" charset="0"/>
              </a:rPr>
              <a:t>3 of 6</a:t>
            </a:r>
            <a:endParaRPr lang="en-US" sz="3000" dirty="0"/>
          </a:p>
        </p:txBody>
      </p:sp>
    </p:spTree>
    <p:extLst>
      <p:ext uri="{BB962C8B-B14F-4D97-AF65-F5344CB8AC3E}">
        <p14:creationId xmlns:p14="http://schemas.microsoft.com/office/powerpoint/2010/main" val="584982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DDD6F5-903F-10BD-1055-E2B8ACBCB9DE}"/>
              </a:ext>
            </a:extLst>
          </p:cNvPr>
          <p:cNvSpPr>
            <a:spLocks noGrp="1"/>
          </p:cNvSpPr>
          <p:nvPr>
            <p:ph idx="1"/>
          </p:nvPr>
        </p:nvSpPr>
        <p:spPr>
          <a:xfrm>
            <a:off x="502920" y="1344168"/>
            <a:ext cx="11393424" cy="5248656"/>
          </a:xfrm>
        </p:spPr>
        <p:txBody>
          <a:bodyPr>
            <a:noAutofit/>
          </a:bodyPr>
          <a:lstStyle/>
          <a:p>
            <a:pPr marL="0" indent="0">
              <a:buNone/>
            </a:pPr>
            <a:r>
              <a:rPr lang="en-US" sz="3000" b="1" dirty="0">
                <a:highlight>
                  <a:srgbClr val="FFFF00"/>
                </a:highlight>
              </a:rPr>
              <a:t>THE SESSION</a:t>
            </a:r>
          </a:p>
          <a:p>
            <a:pPr lvl="0"/>
            <a:r>
              <a:rPr lang="en-US" sz="3000" dirty="0"/>
              <a:t>Entered wanting to pass </a:t>
            </a:r>
            <a:r>
              <a:rPr lang="en-US" sz="3000" dirty="0">
                <a:highlight>
                  <a:srgbClr val="FFFF00"/>
                </a:highlight>
              </a:rPr>
              <a:t>SB 339 </a:t>
            </a:r>
            <a:r>
              <a:rPr lang="en-US" sz="3000" dirty="0"/>
              <a:t>or at least some portion </a:t>
            </a:r>
          </a:p>
          <a:p>
            <a:pPr lvl="1"/>
            <a:r>
              <a:rPr lang="en-US" sz="2800" dirty="0"/>
              <a:t>Got enthusiastic “do Pass” from Sen Retirement Committee.  </a:t>
            </a:r>
          </a:p>
          <a:p>
            <a:pPr lvl="1"/>
            <a:r>
              <a:rPr lang="en-US" sz="2800" dirty="0">
                <a:highlight>
                  <a:srgbClr val="FFFF00"/>
                </a:highlight>
              </a:rPr>
              <a:t>ISSUE: </a:t>
            </a:r>
            <a:r>
              <a:rPr lang="en-US" sz="2800" dirty="0"/>
              <a:t>For bill to become effective, would have to have concurrent funding of at least $500m. We did not have that.</a:t>
            </a:r>
          </a:p>
          <a:p>
            <a:pPr lvl="1"/>
            <a:r>
              <a:rPr lang="en-US" sz="2800" dirty="0">
                <a:solidFill>
                  <a:schemeClr val="bg1"/>
                </a:solidFill>
                <a:highlight>
                  <a:srgbClr val="FF0000"/>
                </a:highlight>
              </a:rPr>
              <a:t>Never got out of rules</a:t>
            </a:r>
            <a:r>
              <a:rPr lang="en-US" sz="2800" dirty="0"/>
              <a:t>: Would have loved to amend it so as to at least require that all appropriated $ be spend on COLAs, thus overcoming the formula. Looked for a vehicle, but had more attractive alternative which we </a:t>
            </a:r>
            <a:r>
              <a:rPr lang="en-US" sz="2800" dirty="0" err="1"/>
              <a:t>persued</a:t>
            </a:r>
            <a:r>
              <a:rPr lang="en-US" sz="2800" dirty="0"/>
              <a:t> instead.</a:t>
            </a:r>
          </a:p>
          <a:p>
            <a:pPr lvl="0"/>
            <a:r>
              <a:rPr lang="en-US" dirty="0">
                <a:highlight>
                  <a:srgbClr val="FFFF00"/>
                </a:highlight>
              </a:rPr>
              <a:t>Law Enforcement members </a:t>
            </a:r>
            <a:r>
              <a:rPr lang="en-US" dirty="0"/>
              <a:t>came to capital to </a:t>
            </a:r>
            <a:r>
              <a:rPr lang="en-US" dirty="0">
                <a:highlight>
                  <a:srgbClr val="FFFF00"/>
                </a:highlight>
              </a:rPr>
              <a:t>testify </a:t>
            </a:r>
            <a:r>
              <a:rPr lang="en-US" dirty="0"/>
              <a:t>as to their contributions and need for COLAs</a:t>
            </a:r>
          </a:p>
          <a:p>
            <a:pPr lvl="0"/>
            <a:r>
              <a:rPr lang="en-US" dirty="0"/>
              <a:t>Fought off costly retirement bills</a:t>
            </a:r>
          </a:p>
          <a:p>
            <a:pPr lvl="0"/>
            <a:endParaRPr lang="en-US" sz="3000" dirty="0"/>
          </a:p>
        </p:txBody>
      </p:sp>
      <p:sp>
        <p:nvSpPr>
          <p:cNvPr id="5" name="Title 1">
            <a:extLst>
              <a:ext uri="{FF2B5EF4-FFF2-40B4-BE49-F238E27FC236}">
                <a16:creationId xmlns:a16="http://schemas.microsoft.com/office/drawing/2014/main" id="{B3CF298E-6DB2-0DA0-64EC-04765EA964C8}"/>
              </a:ext>
            </a:extLst>
          </p:cNvPr>
          <p:cNvSpPr txBox="1">
            <a:spLocks noGrp="1"/>
          </p:cNvSpPr>
          <p:nvPr>
            <p:ph type="title"/>
          </p:nvPr>
        </p:nvSpPr>
        <p:spPr>
          <a:xfrm>
            <a:off x="301752" y="365125"/>
            <a:ext cx="11594592" cy="750443"/>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2025 - 2026 GSRA ACCOMPLISHMENTS </a:t>
            </a:r>
            <a:r>
              <a:rPr lang="en-US" sz="3000" b="1" dirty="0">
                <a:latin typeface="Aptos" panose="020B0004020202020204" pitchFamily="34" charset="0"/>
              </a:rPr>
              <a:t>4 of 6</a:t>
            </a:r>
            <a:endParaRPr lang="en-US" sz="3000" dirty="0"/>
          </a:p>
        </p:txBody>
      </p:sp>
    </p:spTree>
    <p:extLst>
      <p:ext uri="{BB962C8B-B14F-4D97-AF65-F5344CB8AC3E}">
        <p14:creationId xmlns:p14="http://schemas.microsoft.com/office/powerpoint/2010/main" val="3825709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E6997-9DC1-6B7E-1148-9EE60CE8B99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BB467D1-C901-269F-7E7C-CB82629EF060}"/>
              </a:ext>
            </a:extLst>
          </p:cNvPr>
          <p:cNvSpPr txBox="1">
            <a:spLocks noGrp="1"/>
          </p:cNvSpPr>
          <p:nvPr>
            <p:ph type="title"/>
          </p:nvPr>
        </p:nvSpPr>
        <p:spPr>
          <a:xfrm>
            <a:off x="301752" y="365125"/>
            <a:ext cx="11594592" cy="750443"/>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2025 - 2026 GSRA ACCOMPLISHMENTS </a:t>
            </a:r>
            <a:r>
              <a:rPr lang="en-US" sz="3000" b="1" dirty="0">
                <a:latin typeface="Aptos" panose="020B0004020202020204" pitchFamily="34" charset="0"/>
              </a:rPr>
              <a:t>5 of 6</a:t>
            </a:r>
            <a:endParaRPr lang="en-US" sz="3000" dirty="0"/>
          </a:p>
        </p:txBody>
      </p:sp>
      <p:sp>
        <p:nvSpPr>
          <p:cNvPr id="4" name="TextBox 3">
            <a:extLst>
              <a:ext uri="{FF2B5EF4-FFF2-40B4-BE49-F238E27FC236}">
                <a16:creationId xmlns:a16="http://schemas.microsoft.com/office/drawing/2014/main" id="{C0960CE4-0DD7-04F2-6CCC-5116B16F0D21}"/>
              </a:ext>
            </a:extLst>
          </p:cNvPr>
          <p:cNvSpPr txBox="1"/>
          <p:nvPr/>
        </p:nvSpPr>
        <p:spPr>
          <a:xfrm>
            <a:off x="466344" y="1216151"/>
            <a:ext cx="11594592" cy="5509200"/>
          </a:xfrm>
          <a:prstGeom prst="rect">
            <a:avLst/>
          </a:prstGeom>
          <a:noFill/>
        </p:spPr>
        <p:txBody>
          <a:bodyPr wrap="square">
            <a:spAutoFit/>
          </a:bodyPr>
          <a:lstStyle/>
          <a:p>
            <a:pPr marL="457200" lvl="0" indent="-457200">
              <a:buFont typeface="Arial" panose="020B0604020202020204" pitchFamily="34" charset="0"/>
              <a:buChar char="•"/>
            </a:pPr>
            <a:r>
              <a:rPr lang="en-US" sz="3200" dirty="0">
                <a:highlight>
                  <a:srgbClr val="00FF00"/>
                </a:highlight>
              </a:rPr>
              <a:t>Got $100m in AFY ’26 appropriation for continuation funding and COLAs</a:t>
            </a:r>
            <a:r>
              <a:rPr lang="en-US" sz="3200" dirty="0"/>
              <a:t> – </a:t>
            </a:r>
            <a:r>
              <a:rPr lang="en-US" sz="3200" dirty="0">
                <a:solidFill>
                  <a:schemeClr val="bg1"/>
                </a:solidFill>
                <a:highlight>
                  <a:srgbClr val="FF0000"/>
                </a:highlight>
              </a:rPr>
              <a:t>NOT hoped for 3</a:t>
            </a:r>
            <a:r>
              <a:rPr lang="en-US" sz="3200" baseline="30000" dirty="0">
                <a:solidFill>
                  <a:schemeClr val="bg1"/>
                </a:solidFill>
                <a:highlight>
                  <a:srgbClr val="FF0000"/>
                </a:highlight>
              </a:rPr>
              <a:t>rd</a:t>
            </a:r>
            <a:r>
              <a:rPr lang="en-US" sz="3200" dirty="0">
                <a:solidFill>
                  <a:schemeClr val="bg1"/>
                </a:solidFill>
                <a:highlight>
                  <a:srgbClr val="FF0000"/>
                </a:highlight>
              </a:rPr>
              <a:t> $500m</a:t>
            </a:r>
          </a:p>
          <a:p>
            <a:pPr marL="457200" lvl="0" indent="-457200">
              <a:buFont typeface="Arial" panose="020B0604020202020204" pitchFamily="34" charset="0"/>
              <a:buChar char="•"/>
            </a:pPr>
            <a:r>
              <a:rPr lang="en-US" sz="3200" dirty="0">
                <a:highlight>
                  <a:srgbClr val="00FF00"/>
                </a:highlight>
              </a:rPr>
              <a:t>$100 million in FY ’27 appropriation for continuation funding and COLAs (HB 974)</a:t>
            </a:r>
          </a:p>
          <a:p>
            <a:pPr marL="914400" lvl="1" indent="-457200">
              <a:buFont typeface="Arial" panose="020B0604020202020204" pitchFamily="34" charset="0"/>
              <a:buChar char="•"/>
            </a:pPr>
            <a:r>
              <a:rPr lang="en-US" sz="3200" dirty="0"/>
              <a:t>House Sympathies, Sen. Tillery’s call.</a:t>
            </a:r>
          </a:p>
          <a:p>
            <a:pPr marL="914400" lvl="1" indent="-457200">
              <a:buFont typeface="Arial" panose="020B0604020202020204" pitchFamily="34" charset="0"/>
              <a:buChar char="•"/>
            </a:pPr>
            <a:r>
              <a:rPr lang="en-US" sz="3200" dirty="0"/>
              <a:t>One time payments for ’26 (Dec 1) and ‘27 (Oct 1)</a:t>
            </a:r>
          </a:p>
          <a:p>
            <a:pPr marL="914400" lvl="1" indent="-457200">
              <a:buFont typeface="Arial" panose="020B0604020202020204" pitchFamily="34" charset="0"/>
              <a:buChar char="•"/>
            </a:pPr>
            <a:r>
              <a:rPr lang="en-US" sz="3200" dirty="0"/>
              <a:t>“</a:t>
            </a:r>
            <a:r>
              <a:rPr lang="en-US" sz="3200" dirty="0">
                <a:solidFill>
                  <a:schemeClr val="bg1"/>
                </a:solidFill>
                <a:highlight>
                  <a:srgbClr val="FF0000"/>
                </a:highlight>
              </a:rPr>
              <a:t>Disregard</a:t>
            </a:r>
            <a:r>
              <a:rPr lang="en-US" sz="3200" dirty="0"/>
              <a:t> of ’27 $100 million. Good press</a:t>
            </a:r>
          </a:p>
          <a:p>
            <a:pPr marL="914400" lvl="1" indent="-457200">
              <a:buFont typeface="Arial" panose="020B0604020202020204" pitchFamily="34" charset="0"/>
              <a:buChar char="•"/>
            </a:pPr>
            <a:r>
              <a:rPr lang="en-US" sz="3200" dirty="0">
                <a:highlight>
                  <a:srgbClr val="00FF00"/>
                </a:highlight>
              </a:rPr>
              <a:t> Retirees got more love </a:t>
            </a:r>
            <a:r>
              <a:rPr lang="en-US" sz="3200" dirty="0"/>
              <a:t>during this session than in 5 or 10 previous ones combined. Incredible support in BOTH appropriations committees and on floors. </a:t>
            </a:r>
          </a:p>
          <a:p>
            <a:pPr marL="457200" indent="-457200">
              <a:buFont typeface="Arial" panose="020B0604020202020204" pitchFamily="34" charset="0"/>
              <a:buChar char="•"/>
            </a:pPr>
            <a:r>
              <a:rPr lang="en-US" sz="3200" dirty="0">
                <a:highlight>
                  <a:srgbClr val="FFFF00"/>
                </a:highlight>
              </a:rPr>
              <a:t>Tax cuts </a:t>
            </a:r>
            <a:r>
              <a:rPr lang="en-US" sz="3200" dirty="0"/>
              <a:t>and the problems they create</a:t>
            </a:r>
          </a:p>
        </p:txBody>
      </p:sp>
    </p:spTree>
    <p:extLst>
      <p:ext uri="{BB962C8B-B14F-4D97-AF65-F5344CB8AC3E}">
        <p14:creationId xmlns:p14="http://schemas.microsoft.com/office/powerpoint/2010/main" val="3310991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9431-A52D-1557-0D92-03BEEC6312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AAFDE4-8FEC-7309-3682-DA24327A1C76}"/>
              </a:ext>
            </a:extLst>
          </p:cNvPr>
          <p:cNvSpPr>
            <a:spLocks noGrp="1"/>
          </p:cNvSpPr>
          <p:nvPr>
            <p:ph idx="1"/>
          </p:nvPr>
        </p:nvSpPr>
        <p:spPr>
          <a:xfrm>
            <a:off x="713232" y="1252728"/>
            <a:ext cx="10908792" cy="4924235"/>
          </a:xfrm>
        </p:spPr>
        <p:txBody>
          <a:bodyPr>
            <a:normAutofit/>
          </a:bodyPr>
          <a:lstStyle/>
          <a:p>
            <a:pPr marL="0" indent="0">
              <a:buNone/>
            </a:pPr>
            <a:r>
              <a:rPr lang="en-US" sz="3600" b="1" dirty="0">
                <a:highlight>
                  <a:srgbClr val="FFFF00"/>
                </a:highlight>
              </a:rPr>
              <a:t>CAMPAIGNING</a:t>
            </a:r>
          </a:p>
          <a:p>
            <a:pPr marL="0" indent="0">
              <a:buNone/>
            </a:pPr>
            <a:endParaRPr lang="en-US" sz="1000" b="1" dirty="0">
              <a:highlight>
                <a:srgbClr val="FFFF00"/>
              </a:highlight>
            </a:endParaRPr>
          </a:p>
          <a:p>
            <a:r>
              <a:rPr lang="en-US" sz="3200" dirty="0">
                <a:highlight>
                  <a:srgbClr val="FFFF00"/>
                </a:highlight>
              </a:rPr>
              <a:t>Great meetings </a:t>
            </a:r>
            <a:r>
              <a:rPr lang="en-US" sz="3200" dirty="0"/>
              <a:t>with Burt Jones (sponsored by Rick Williams), Rick Jackson, Josh McLaurin, Greg Dolezal, and Keisha Lance Bottoms. Followed up with cost info for annual COLAs and impact of ERS funding formula</a:t>
            </a:r>
          </a:p>
          <a:p>
            <a:pPr lvl="0"/>
            <a:r>
              <a:rPr lang="en-US" sz="3200" dirty="0"/>
              <a:t>Received </a:t>
            </a:r>
            <a:r>
              <a:rPr lang="en-US" sz="3200" dirty="0">
                <a:highlight>
                  <a:srgbClr val="FFFF00"/>
                </a:highlight>
              </a:rPr>
              <a:t>statements of support </a:t>
            </a:r>
            <a:r>
              <a:rPr lang="en-US" sz="3200" dirty="0"/>
              <a:t>from other candidates during the primaries</a:t>
            </a:r>
          </a:p>
          <a:p>
            <a:pPr lvl="0"/>
            <a:r>
              <a:rPr lang="en-US" sz="3200" dirty="0">
                <a:highlight>
                  <a:srgbClr val="FFFF00"/>
                </a:highlight>
              </a:rPr>
              <a:t>For first time ever</a:t>
            </a:r>
            <a:r>
              <a:rPr lang="en-US" sz="3200" dirty="0"/>
              <a:t>, we are optimistic of VERY positive actions no matter who gets elected</a:t>
            </a:r>
          </a:p>
          <a:p>
            <a:endParaRPr lang="en-US" dirty="0"/>
          </a:p>
        </p:txBody>
      </p:sp>
      <p:sp>
        <p:nvSpPr>
          <p:cNvPr id="5" name="Title 1">
            <a:extLst>
              <a:ext uri="{FF2B5EF4-FFF2-40B4-BE49-F238E27FC236}">
                <a16:creationId xmlns:a16="http://schemas.microsoft.com/office/drawing/2014/main" id="{1FC57F92-D2E5-B10B-65BD-A59EABB92828}"/>
              </a:ext>
            </a:extLst>
          </p:cNvPr>
          <p:cNvSpPr txBox="1">
            <a:spLocks noGrp="1"/>
          </p:cNvSpPr>
          <p:nvPr>
            <p:ph type="title"/>
          </p:nvPr>
        </p:nvSpPr>
        <p:spPr>
          <a:xfrm>
            <a:off x="301752" y="365125"/>
            <a:ext cx="11594592" cy="750443"/>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2025 - 2026 GSRA ACCOMPLISHMENTS </a:t>
            </a:r>
            <a:r>
              <a:rPr lang="en-US" sz="3000" b="1" dirty="0">
                <a:latin typeface="Aptos" panose="020B0004020202020204" pitchFamily="34" charset="0"/>
              </a:rPr>
              <a:t>6 of 6</a:t>
            </a:r>
            <a:endParaRPr lang="en-US" sz="3000" dirty="0"/>
          </a:p>
        </p:txBody>
      </p:sp>
    </p:spTree>
    <p:extLst>
      <p:ext uri="{BB962C8B-B14F-4D97-AF65-F5344CB8AC3E}">
        <p14:creationId xmlns:p14="http://schemas.microsoft.com/office/powerpoint/2010/main" val="3321111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2A5048-FEF7-31B8-9EAF-B6565A6996F3}"/>
              </a:ext>
            </a:extLst>
          </p:cNvPr>
          <p:cNvSpPr>
            <a:spLocks noGrp="1"/>
          </p:cNvSpPr>
          <p:nvPr>
            <p:ph idx="1"/>
          </p:nvPr>
        </p:nvSpPr>
        <p:spPr>
          <a:xfrm>
            <a:off x="206827" y="1578428"/>
            <a:ext cx="11854543" cy="5170715"/>
          </a:xfrm>
        </p:spPr>
        <p:txBody>
          <a:bodyPr>
            <a:normAutofit fontScale="92500" lnSpcReduction="10000"/>
          </a:bodyPr>
          <a:lstStyle/>
          <a:p>
            <a:pPr marL="0" indent="0" algn="ctr" fontAlgn="b">
              <a:buNone/>
            </a:pPr>
            <a:r>
              <a:rPr lang="en-US" sz="3500" b="1" u="sng" dirty="0"/>
              <a:t>RETIREMENT BILLS</a:t>
            </a:r>
          </a:p>
          <a:p>
            <a:pPr algn="ctr" fontAlgn="b"/>
            <a:endParaRPr lang="en-US" sz="1100" dirty="0"/>
          </a:p>
          <a:p>
            <a:pPr fontAlgn="ctr"/>
            <a:r>
              <a:rPr lang="en-US" sz="3100" dirty="0"/>
              <a:t>HB 337 	State Law Enforcement Officer Plan' or 'SLEO Plan’ (Failed)</a:t>
            </a:r>
          </a:p>
          <a:p>
            <a:pPr fontAlgn="ctr"/>
            <a:r>
              <a:rPr lang="en-US" sz="3100" dirty="0"/>
              <a:t>HB 438 	Permit certain sworn law enforcement officers to be eligible 		for retirement benefits at age 55 (Passed)</a:t>
            </a:r>
          </a:p>
          <a:p>
            <a:pPr fontAlgn="ctr"/>
            <a:r>
              <a:rPr lang="en-US" sz="3100" dirty="0"/>
              <a:t>HB 808	Same benefits provisions as HB 337 for expanded 				membership (Failed)</a:t>
            </a:r>
          </a:p>
          <a:p>
            <a:pPr fontAlgn="ctr"/>
            <a:r>
              <a:rPr lang="en-US" sz="3100" dirty="0"/>
              <a:t>HB 891	Raise GSEPS employee contributions to fund additional 0.5% 		annual formula benefit post ‘26 (Failed)</a:t>
            </a:r>
          </a:p>
          <a:p>
            <a:pPr fontAlgn="ctr"/>
            <a:r>
              <a:rPr lang="en-US" sz="3100" dirty="0"/>
              <a:t>SB 11	Allow veterans buy-in of service time (Failed)</a:t>
            </a:r>
          </a:p>
          <a:p>
            <a:pPr fontAlgn="ctr"/>
            <a:r>
              <a:rPr lang="en-US" sz="3100" dirty="0"/>
              <a:t>SB 23	Increase percentage of funds that ERS may place in 				alternative investments to 10% (Passed)</a:t>
            </a:r>
          </a:p>
          <a:p>
            <a:endParaRPr lang="en-US" dirty="0"/>
          </a:p>
        </p:txBody>
      </p:sp>
      <p:sp>
        <p:nvSpPr>
          <p:cNvPr id="4" name="Title 1">
            <a:extLst>
              <a:ext uri="{FF2B5EF4-FFF2-40B4-BE49-F238E27FC236}">
                <a16:creationId xmlns:a16="http://schemas.microsoft.com/office/drawing/2014/main" id="{2D66C28F-2185-02BC-C8DE-C98B347095E5}"/>
              </a:ext>
            </a:extLst>
          </p:cNvPr>
          <p:cNvSpPr txBox="1">
            <a:spLocks/>
          </p:cNvSpPr>
          <p:nvPr/>
        </p:nvSpPr>
        <p:spPr>
          <a:xfrm>
            <a:off x="206828" y="223611"/>
            <a:ext cx="11854543" cy="1161597"/>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2025 BILLS THAT IMPACT ERS RETIREES  </a:t>
            </a:r>
            <a:r>
              <a:rPr lang="en-US" sz="2700" b="1" dirty="0"/>
              <a:t>1 of 3</a:t>
            </a:r>
            <a:endParaRPr lang="en-US" dirty="0"/>
          </a:p>
        </p:txBody>
      </p:sp>
    </p:spTree>
    <p:extLst>
      <p:ext uri="{BB962C8B-B14F-4D97-AF65-F5344CB8AC3E}">
        <p14:creationId xmlns:p14="http://schemas.microsoft.com/office/powerpoint/2010/main" val="2578254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0D7D-6C4B-042A-5482-D5A877D2689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DA29B0-F378-CC7C-21D9-7B2BC6FE6078}"/>
              </a:ext>
            </a:extLst>
          </p:cNvPr>
          <p:cNvSpPr>
            <a:spLocks noGrp="1"/>
          </p:cNvSpPr>
          <p:nvPr>
            <p:ph idx="1"/>
          </p:nvPr>
        </p:nvSpPr>
        <p:spPr>
          <a:xfrm>
            <a:off x="206827" y="1578428"/>
            <a:ext cx="11854543" cy="5170715"/>
          </a:xfrm>
        </p:spPr>
        <p:txBody>
          <a:bodyPr>
            <a:normAutofit/>
          </a:bodyPr>
          <a:lstStyle/>
          <a:p>
            <a:pPr marL="0" indent="0" algn="ctr" fontAlgn="b">
              <a:buNone/>
            </a:pPr>
            <a:r>
              <a:rPr lang="en-US" sz="3500" b="1" u="sng" dirty="0"/>
              <a:t>RETIREMENT BILLS</a:t>
            </a:r>
          </a:p>
          <a:p>
            <a:pPr algn="ctr" fontAlgn="b"/>
            <a:endParaRPr lang="en-US" sz="1100" dirty="0"/>
          </a:p>
          <a:p>
            <a:pPr fontAlgn="ctr"/>
            <a:r>
              <a:rPr lang="en-US" sz="3100" dirty="0">
                <a:highlight>
                  <a:srgbClr val="FFFF00"/>
                </a:highlight>
              </a:rPr>
              <a:t>SB 339	Mandate annual 3% except for dire revenues; make 			GSEPS COLA-eligible </a:t>
            </a:r>
            <a:r>
              <a:rPr lang="en-US" sz="3100" dirty="0">
                <a:highlight>
                  <a:srgbClr val="FF0000"/>
                </a:highlight>
              </a:rPr>
              <a:t>(Failed)</a:t>
            </a:r>
          </a:p>
          <a:p>
            <a:pPr fontAlgn="ctr"/>
            <a:r>
              <a:rPr lang="en-US" sz="3100" dirty="0"/>
              <a:t>SB 342	Increase % of 911 fees to add to POAB (Failed)</a:t>
            </a:r>
          </a:p>
          <a:p>
            <a:pPr fontAlgn="ctr"/>
            <a:r>
              <a:rPr lang="en-US" sz="3100" dirty="0"/>
              <a:t>SB 452	Increase 401(K) matching employer contributions by 2.0% 		for law enforcement officers (Passed)</a:t>
            </a:r>
          </a:p>
          <a:p>
            <a:pPr fontAlgn="ctr"/>
            <a:r>
              <a:rPr lang="en-US" sz="3100" dirty="0"/>
              <a:t>HB 1234	Allow retirees with GTLI to assign death benefits to funeral 		homes to pay for future funerals (Passed)</a:t>
            </a:r>
          </a:p>
          <a:p>
            <a:pPr fontAlgn="ctr"/>
            <a:endParaRPr lang="en-US" sz="3100" dirty="0"/>
          </a:p>
          <a:p>
            <a:endParaRPr lang="en-US" dirty="0"/>
          </a:p>
        </p:txBody>
      </p:sp>
      <p:sp>
        <p:nvSpPr>
          <p:cNvPr id="4" name="Title 1">
            <a:extLst>
              <a:ext uri="{FF2B5EF4-FFF2-40B4-BE49-F238E27FC236}">
                <a16:creationId xmlns:a16="http://schemas.microsoft.com/office/drawing/2014/main" id="{011B7E06-729C-54A0-51E0-C44FA0692390}"/>
              </a:ext>
            </a:extLst>
          </p:cNvPr>
          <p:cNvSpPr txBox="1">
            <a:spLocks/>
          </p:cNvSpPr>
          <p:nvPr/>
        </p:nvSpPr>
        <p:spPr>
          <a:xfrm>
            <a:off x="206828" y="223611"/>
            <a:ext cx="11854543" cy="1161597"/>
          </a:xfrm>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2025 BILLS THAT IMPACT ERS RETIREES  </a:t>
            </a:r>
            <a:r>
              <a:rPr lang="en-US" sz="2700" b="1" dirty="0"/>
              <a:t>2 of 3</a:t>
            </a:r>
            <a:endParaRPr lang="en-US" dirty="0"/>
          </a:p>
        </p:txBody>
      </p:sp>
    </p:spTree>
    <p:extLst>
      <p:ext uri="{BB962C8B-B14F-4D97-AF65-F5344CB8AC3E}">
        <p14:creationId xmlns:p14="http://schemas.microsoft.com/office/powerpoint/2010/main" val="2531837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EBD97-163F-13BC-0B2E-E405E04B0A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D62C89-7654-CCD9-090A-D33A9D4E2607}"/>
              </a:ext>
            </a:extLst>
          </p:cNvPr>
          <p:cNvSpPr>
            <a:spLocks noGrp="1"/>
          </p:cNvSpPr>
          <p:nvPr>
            <p:ph type="title"/>
          </p:nvPr>
        </p:nvSpPr>
        <p:spPr>
          <a:xfrm>
            <a:off x="206828" y="223612"/>
            <a:ext cx="11854543" cy="788760"/>
          </a:xfrm>
          <a:solidFill>
            <a:schemeClr val="accent2"/>
          </a:solidFill>
        </p:spPr>
        <p:txBody>
          <a:bodyPr>
            <a:normAutofit/>
          </a:bodyPr>
          <a:lstStyle/>
          <a:p>
            <a:pPr algn="ctr"/>
            <a:r>
              <a:rPr lang="en-US" b="1" dirty="0"/>
              <a:t>FY 2025 BILLS THAT IMPACT ERS RETIREES  </a:t>
            </a:r>
            <a:r>
              <a:rPr lang="en-US" sz="2700" b="1" dirty="0"/>
              <a:t>3 of 3</a:t>
            </a:r>
            <a:endParaRPr lang="en-US" dirty="0"/>
          </a:p>
        </p:txBody>
      </p:sp>
      <p:sp>
        <p:nvSpPr>
          <p:cNvPr id="3" name="Content Placeholder 2">
            <a:extLst>
              <a:ext uri="{FF2B5EF4-FFF2-40B4-BE49-F238E27FC236}">
                <a16:creationId xmlns:a16="http://schemas.microsoft.com/office/drawing/2014/main" id="{B19129A2-F5EE-9140-86E0-3AFF0AFC6822}"/>
              </a:ext>
            </a:extLst>
          </p:cNvPr>
          <p:cNvSpPr>
            <a:spLocks noGrp="1"/>
          </p:cNvSpPr>
          <p:nvPr>
            <p:ph idx="1"/>
          </p:nvPr>
        </p:nvSpPr>
        <p:spPr>
          <a:xfrm>
            <a:off x="206828" y="1853293"/>
            <a:ext cx="11778343" cy="5004707"/>
          </a:xfrm>
        </p:spPr>
        <p:txBody>
          <a:bodyPr>
            <a:normAutofit/>
          </a:bodyPr>
          <a:lstStyle/>
          <a:p>
            <a:endParaRPr lang="en-US" dirty="0"/>
          </a:p>
          <a:p>
            <a:endParaRPr lang="en-US" dirty="0"/>
          </a:p>
          <a:p>
            <a:endParaRPr lang="en-US" dirty="0"/>
          </a:p>
        </p:txBody>
      </p:sp>
      <p:graphicFrame>
        <p:nvGraphicFramePr>
          <p:cNvPr id="5" name="Table 4">
            <a:extLst>
              <a:ext uri="{FF2B5EF4-FFF2-40B4-BE49-F238E27FC236}">
                <a16:creationId xmlns:a16="http://schemas.microsoft.com/office/drawing/2014/main" id="{5A5A10FA-835C-9930-6282-1D780A070B4B}"/>
              </a:ext>
            </a:extLst>
          </p:cNvPr>
          <p:cNvGraphicFramePr>
            <a:graphicFrameLocks noGrp="1"/>
          </p:cNvGraphicFramePr>
          <p:nvPr>
            <p:extLst>
              <p:ext uri="{D42A27DB-BD31-4B8C-83A1-F6EECF244321}">
                <p14:modId xmlns:p14="http://schemas.microsoft.com/office/powerpoint/2010/main" val="2206173645"/>
              </p:ext>
            </p:extLst>
          </p:nvPr>
        </p:nvGraphicFramePr>
        <p:xfrm>
          <a:off x="206827" y="1012372"/>
          <a:ext cx="11778343" cy="3304201"/>
        </p:xfrm>
        <a:graphic>
          <a:graphicData uri="http://schemas.openxmlformats.org/drawingml/2006/table">
            <a:tbl>
              <a:tblPr>
                <a:tableStyleId>{5C22544A-7EE6-4342-B048-85BDC9FD1C3A}</a:tableStyleId>
              </a:tblPr>
              <a:tblGrid>
                <a:gridCol w="1360715">
                  <a:extLst>
                    <a:ext uri="{9D8B030D-6E8A-4147-A177-3AD203B41FA5}">
                      <a16:colId xmlns:a16="http://schemas.microsoft.com/office/drawing/2014/main" val="362394406"/>
                    </a:ext>
                  </a:extLst>
                </a:gridCol>
                <a:gridCol w="10417628">
                  <a:extLst>
                    <a:ext uri="{9D8B030D-6E8A-4147-A177-3AD203B41FA5}">
                      <a16:colId xmlns:a16="http://schemas.microsoft.com/office/drawing/2014/main" val="732309722"/>
                    </a:ext>
                  </a:extLst>
                </a:gridCol>
              </a:tblGrid>
              <a:tr h="416886">
                <a:tc gridSpan="2">
                  <a:txBody>
                    <a:bodyPr/>
                    <a:lstStyle/>
                    <a:p>
                      <a:pPr algn="ctr" fontAlgn="ctr">
                        <a:buNone/>
                      </a:pPr>
                      <a:r>
                        <a:rPr lang="en-US" sz="2800" b="1" i="0" u="sng" strike="noStrike" dirty="0">
                          <a:solidFill>
                            <a:srgbClr val="000000"/>
                          </a:solidFill>
                          <a:effectLst/>
                          <a:latin typeface="Aptos" panose="020B0004020202020204" pitchFamily="34" charset="0"/>
                        </a:rPr>
                        <a:t>HEALTH AND HEALTH INSURANCE BILLS</a:t>
                      </a:r>
                    </a:p>
                  </a:txBody>
                  <a:tcPr marL="7620" marR="7620" marT="7620" marB="0" anchor="ctr"/>
                </a:tc>
                <a:tc hMerge="1">
                  <a:txBody>
                    <a:bodyPr/>
                    <a:lstStyle/>
                    <a:p>
                      <a:endParaRPr lang="en-US"/>
                    </a:p>
                  </a:txBody>
                  <a:tcPr/>
                </a:tc>
                <a:extLst>
                  <a:ext uri="{0D108BD9-81ED-4DB2-BD59-A6C34878D82A}">
                    <a16:rowId xmlns:a16="http://schemas.microsoft.com/office/drawing/2014/main" val="927206881"/>
                  </a:ext>
                </a:extLst>
              </a:tr>
              <a:tr h="826459">
                <a:tc>
                  <a:txBody>
                    <a:bodyPr/>
                    <a:lstStyle/>
                    <a:p>
                      <a:pPr algn="l" fontAlgn="ctr">
                        <a:buNone/>
                      </a:pPr>
                      <a:r>
                        <a:rPr lang="en-US" sz="2800" b="0" i="0" u="sng" strike="noStrike">
                          <a:solidFill>
                            <a:srgbClr val="000000"/>
                          </a:solidFill>
                          <a:effectLst/>
                          <a:latin typeface="Aptos" panose="020B0004020202020204" pitchFamily="34" charset="0"/>
                          <a:hlinkClick r:id="rId2"/>
                        </a:rPr>
                        <a:t>HB 124 </a:t>
                      </a:r>
                      <a:endParaRPr lang="en-US" sz="2800" b="0" i="0" u="sng" strike="noStrike">
                        <a:solidFill>
                          <a:srgbClr val="000000"/>
                        </a:solidFill>
                        <a:effectLst/>
                        <a:latin typeface="Aptos" panose="020B0004020202020204" pitchFamily="34" charset="0"/>
                      </a:endParaRPr>
                    </a:p>
                  </a:txBody>
                  <a:tcPr marL="7620" marR="7620" marT="7620" marB="0" anchor="ctr"/>
                </a:tc>
                <a:tc>
                  <a:txBody>
                    <a:bodyPr/>
                    <a:lstStyle/>
                    <a:p>
                      <a:pPr algn="l" fontAlgn="ctr">
                        <a:buNone/>
                      </a:pPr>
                      <a:r>
                        <a:rPr lang="en-US" sz="2800" b="0" i="0" u="none" strike="noStrike" dirty="0">
                          <a:solidFill>
                            <a:srgbClr val="000000"/>
                          </a:solidFill>
                          <a:effectLst/>
                          <a:latin typeface="Aptos" panose="020B0004020202020204" pitchFamily="34" charset="0"/>
                        </a:rPr>
                        <a:t>SHBP: require coverage for healthcare services for certain pediatric autoimmune neuropsychiatric disorders (Failed)</a:t>
                      </a:r>
                    </a:p>
                  </a:txBody>
                  <a:tcPr marL="7620" marR="7620" marT="7620" marB="0" anchor="ctr"/>
                </a:tc>
                <a:extLst>
                  <a:ext uri="{0D108BD9-81ED-4DB2-BD59-A6C34878D82A}">
                    <a16:rowId xmlns:a16="http://schemas.microsoft.com/office/drawing/2014/main" val="3121752989"/>
                  </a:ext>
                </a:extLst>
              </a:tr>
              <a:tr h="1236032">
                <a:tc>
                  <a:txBody>
                    <a:bodyPr/>
                    <a:lstStyle/>
                    <a:p>
                      <a:pPr algn="l" fontAlgn="ctr">
                        <a:buNone/>
                      </a:pPr>
                      <a:r>
                        <a:rPr lang="en-US" sz="2800" b="0" i="0" u="sng" strike="noStrike">
                          <a:solidFill>
                            <a:srgbClr val="000000"/>
                          </a:solidFill>
                          <a:effectLst/>
                          <a:latin typeface="Aptos" panose="020B0004020202020204" pitchFamily="34" charset="0"/>
                          <a:hlinkClick r:id="rId3"/>
                        </a:rPr>
                        <a:t>HB 196 </a:t>
                      </a:r>
                      <a:endParaRPr lang="en-US" sz="2800" b="0" i="0" u="sng" strike="noStrike">
                        <a:solidFill>
                          <a:srgbClr val="000000"/>
                        </a:solidFill>
                        <a:effectLst/>
                        <a:latin typeface="Aptos" panose="020B0004020202020204" pitchFamily="34" charset="0"/>
                      </a:endParaRPr>
                    </a:p>
                  </a:txBody>
                  <a:tcPr marL="7620" marR="7620" marT="7620" marB="0" anchor="ctr"/>
                </a:tc>
                <a:tc>
                  <a:txBody>
                    <a:bodyPr/>
                    <a:lstStyle/>
                    <a:p>
                      <a:pPr algn="l" fontAlgn="ctr">
                        <a:buNone/>
                      </a:pPr>
                      <a:r>
                        <a:rPr lang="en-US" sz="2800" b="0" i="0" u="none" strike="noStrike" dirty="0">
                          <a:solidFill>
                            <a:srgbClr val="000000"/>
                          </a:solidFill>
                          <a:effectLst/>
                          <a:latin typeface="Aptos" panose="020B0004020202020204" pitchFamily="34" charset="0"/>
                        </a:rPr>
                        <a:t>SHBP: require that drugs dispensed for self-administration be reimbursed using a transparent, index-based price, plus a dispensing fee (Passed)</a:t>
                      </a:r>
                    </a:p>
                  </a:txBody>
                  <a:tcPr marL="7620" marR="7620" marT="7620" marB="0" anchor="ctr"/>
                </a:tc>
                <a:extLst>
                  <a:ext uri="{0D108BD9-81ED-4DB2-BD59-A6C34878D82A}">
                    <a16:rowId xmlns:a16="http://schemas.microsoft.com/office/drawing/2014/main" val="537038788"/>
                  </a:ext>
                </a:extLst>
              </a:tr>
              <a:tr h="721021">
                <a:tc>
                  <a:txBody>
                    <a:bodyPr/>
                    <a:lstStyle/>
                    <a:p>
                      <a:pPr algn="l" fontAlgn="ctr">
                        <a:buNone/>
                      </a:pPr>
                      <a:r>
                        <a:rPr lang="en-US" sz="2800" b="0" i="0" u="sng" strike="noStrike">
                          <a:solidFill>
                            <a:srgbClr val="000000"/>
                          </a:solidFill>
                          <a:effectLst/>
                          <a:latin typeface="Aptos" panose="020B0004020202020204" pitchFamily="34" charset="0"/>
                          <a:hlinkClick r:id="rId4"/>
                        </a:rPr>
                        <a:t>HB 422</a:t>
                      </a:r>
                      <a:endParaRPr lang="en-US" sz="2800" b="0" i="0" u="sng" strike="noStrike">
                        <a:solidFill>
                          <a:srgbClr val="000000"/>
                        </a:solidFill>
                        <a:effectLst/>
                        <a:latin typeface="Aptos" panose="020B0004020202020204" pitchFamily="34" charset="0"/>
                      </a:endParaRPr>
                    </a:p>
                  </a:txBody>
                  <a:tcPr marL="7620" marR="7620" marT="7620" marB="0" anchor="ctr"/>
                </a:tc>
                <a:tc>
                  <a:txBody>
                    <a:bodyPr/>
                    <a:lstStyle/>
                    <a:p>
                      <a:pPr algn="l" fontAlgn="ctr">
                        <a:buNone/>
                      </a:pPr>
                      <a:r>
                        <a:rPr lang="en-US" sz="2800" b="0" i="0" u="none" strike="noStrike" dirty="0">
                          <a:solidFill>
                            <a:srgbClr val="000000"/>
                          </a:solidFill>
                          <a:effectLst/>
                          <a:latin typeface="Aptos" panose="020B0004020202020204" pitchFamily="34" charset="0"/>
                        </a:rPr>
                        <a:t>SHBP: add a High-Deductible Plan (Passed)</a:t>
                      </a:r>
                    </a:p>
                  </a:txBody>
                  <a:tcPr marL="7620" marR="7620" marT="7620" marB="0" anchor="ctr"/>
                </a:tc>
                <a:extLst>
                  <a:ext uri="{0D108BD9-81ED-4DB2-BD59-A6C34878D82A}">
                    <a16:rowId xmlns:a16="http://schemas.microsoft.com/office/drawing/2014/main" val="1073335471"/>
                  </a:ext>
                </a:extLst>
              </a:tr>
            </a:tbl>
          </a:graphicData>
        </a:graphic>
      </p:graphicFrame>
      <p:graphicFrame>
        <p:nvGraphicFramePr>
          <p:cNvPr id="6" name="Table 5">
            <a:extLst>
              <a:ext uri="{FF2B5EF4-FFF2-40B4-BE49-F238E27FC236}">
                <a16:creationId xmlns:a16="http://schemas.microsoft.com/office/drawing/2014/main" id="{1450D474-B0DD-E07C-5E10-096066288F50}"/>
              </a:ext>
            </a:extLst>
          </p:cNvPr>
          <p:cNvGraphicFramePr>
            <a:graphicFrameLocks noGrp="1"/>
          </p:cNvGraphicFramePr>
          <p:nvPr>
            <p:extLst>
              <p:ext uri="{D42A27DB-BD31-4B8C-83A1-F6EECF244321}">
                <p14:modId xmlns:p14="http://schemas.microsoft.com/office/powerpoint/2010/main" val="3855821436"/>
              </p:ext>
            </p:extLst>
          </p:nvPr>
        </p:nvGraphicFramePr>
        <p:xfrm>
          <a:off x="244927" y="4316573"/>
          <a:ext cx="11778343" cy="2197970"/>
        </p:xfrm>
        <a:graphic>
          <a:graphicData uri="http://schemas.openxmlformats.org/drawingml/2006/table">
            <a:tbl>
              <a:tblPr>
                <a:tableStyleId>{5C22544A-7EE6-4342-B048-85BDC9FD1C3A}</a:tableStyleId>
              </a:tblPr>
              <a:tblGrid>
                <a:gridCol w="1360715">
                  <a:extLst>
                    <a:ext uri="{9D8B030D-6E8A-4147-A177-3AD203B41FA5}">
                      <a16:colId xmlns:a16="http://schemas.microsoft.com/office/drawing/2014/main" val="2094716503"/>
                    </a:ext>
                  </a:extLst>
                </a:gridCol>
                <a:gridCol w="10417628">
                  <a:extLst>
                    <a:ext uri="{9D8B030D-6E8A-4147-A177-3AD203B41FA5}">
                      <a16:colId xmlns:a16="http://schemas.microsoft.com/office/drawing/2014/main" val="3145642130"/>
                    </a:ext>
                  </a:extLst>
                </a:gridCol>
              </a:tblGrid>
              <a:tr h="468230">
                <a:tc gridSpan="2">
                  <a:txBody>
                    <a:bodyPr/>
                    <a:lstStyle/>
                    <a:p>
                      <a:pPr algn="ctr" fontAlgn="ctr">
                        <a:buNone/>
                      </a:pPr>
                      <a:r>
                        <a:rPr lang="en-US" sz="2800" b="1" i="0" u="sng" strike="noStrike" dirty="0">
                          <a:solidFill>
                            <a:srgbClr val="000000"/>
                          </a:solidFill>
                          <a:effectLst/>
                          <a:latin typeface="Aptos" panose="020B0004020202020204" pitchFamily="34" charset="0"/>
                        </a:rPr>
                        <a:t>OTHER SIGNED BILLS</a:t>
                      </a:r>
                    </a:p>
                  </a:txBody>
                  <a:tcPr marL="7620" marR="7620" marT="7620" marB="0" anchor="ctr"/>
                </a:tc>
                <a:tc hMerge="1">
                  <a:txBody>
                    <a:bodyPr/>
                    <a:lstStyle/>
                    <a:p>
                      <a:endParaRPr lang="en-US"/>
                    </a:p>
                  </a:txBody>
                  <a:tcPr/>
                </a:tc>
                <a:extLst>
                  <a:ext uri="{0D108BD9-81ED-4DB2-BD59-A6C34878D82A}">
                    <a16:rowId xmlns:a16="http://schemas.microsoft.com/office/drawing/2014/main" val="3634951784"/>
                  </a:ext>
                </a:extLst>
              </a:tr>
              <a:tr h="0">
                <a:tc>
                  <a:txBody>
                    <a:bodyPr/>
                    <a:lstStyle/>
                    <a:p>
                      <a:pPr algn="l" fontAlgn="ctr">
                        <a:buNone/>
                      </a:pPr>
                      <a:r>
                        <a:rPr lang="en-US" sz="2800" b="0" i="0" u="none" strike="noStrike">
                          <a:solidFill>
                            <a:srgbClr val="000000"/>
                          </a:solidFill>
                          <a:effectLst/>
                          <a:latin typeface="Aptos" panose="020B0004020202020204" pitchFamily="34" charset="0"/>
                        </a:rPr>
                        <a:t>HB 67</a:t>
                      </a:r>
                    </a:p>
                  </a:txBody>
                  <a:tcPr marL="7620" marR="7620" marT="7620" marB="0" anchor="ctr"/>
                </a:tc>
                <a:tc>
                  <a:txBody>
                    <a:bodyPr/>
                    <a:lstStyle/>
                    <a:p>
                      <a:pPr algn="l" fontAlgn="ctr">
                        <a:buNone/>
                      </a:pPr>
                      <a:r>
                        <a:rPr lang="en-US" sz="2800" b="0" i="0" u="none" strike="noStrike" dirty="0">
                          <a:solidFill>
                            <a:srgbClr val="000000"/>
                          </a:solidFill>
                          <a:effectLst/>
                          <a:latin typeface="Aptos" panose="020B0004020202020204" pitchFamily="34" charset="0"/>
                        </a:rPr>
                        <a:t>FY '25 amended budget: $26.75 M for bonuses; $500 for Pension Fund</a:t>
                      </a:r>
                    </a:p>
                  </a:txBody>
                  <a:tcPr marL="7620" marR="7620" marT="7620" marB="0" anchor="ctr"/>
                </a:tc>
                <a:extLst>
                  <a:ext uri="{0D108BD9-81ED-4DB2-BD59-A6C34878D82A}">
                    <a16:rowId xmlns:a16="http://schemas.microsoft.com/office/drawing/2014/main" val="1312102838"/>
                  </a:ext>
                </a:extLst>
              </a:tr>
              <a:tr h="399706">
                <a:tc>
                  <a:txBody>
                    <a:bodyPr/>
                    <a:lstStyle/>
                    <a:p>
                      <a:pPr algn="l" fontAlgn="ctr">
                        <a:buNone/>
                      </a:pPr>
                      <a:r>
                        <a:rPr lang="en-US" sz="2800" b="0" i="0" u="none" strike="noStrike">
                          <a:solidFill>
                            <a:srgbClr val="000000"/>
                          </a:solidFill>
                          <a:effectLst/>
                          <a:latin typeface="Aptos" panose="020B0004020202020204" pitchFamily="34" charset="0"/>
                        </a:rPr>
                        <a:t>HB 68</a:t>
                      </a:r>
                    </a:p>
                  </a:txBody>
                  <a:tcPr marL="7620" marR="7620" marT="7620" marB="0" anchor="ctr"/>
                </a:tc>
                <a:tc>
                  <a:txBody>
                    <a:bodyPr/>
                    <a:lstStyle/>
                    <a:p>
                      <a:pPr algn="l" fontAlgn="ctr">
                        <a:buNone/>
                      </a:pPr>
                      <a:r>
                        <a:rPr lang="en-US" sz="2800" b="0" i="0" u="none" strike="noStrike" dirty="0">
                          <a:solidFill>
                            <a:srgbClr val="000000"/>
                          </a:solidFill>
                          <a:effectLst/>
                          <a:latin typeface="Aptos" panose="020B0004020202020204" pitchFamily="34" charset="0"/>
                        </a:rPr>
                        <a:t>FY '26 general budget: $36.75 M for bonuses</a:t>
                      </a:r>
                    </a:p>
                  </a:txBody>
                  <a:tcPr marL="7620" marR="7620" marT="7620" marB="0" anchor="ctr"/>
                </a:tc>
                <a:extLst>
                  <a:ext uri="{0D108BD9-81ED-4DB2-BD59-A6C34878D82A}">
                    <a16:rowId xmlns:a16="http://schemas.microsoft.com/office/drawing/2014/main" val="2150751859"/>
                  </a:ext>
                </a:extLst>
              </a:tr>
              <a:tr h="399706">
                <a:tc>
                  <a:txBody>
                    <a:bodyPr/>
                    <a:lstStyle/>
                    <a:p>
                      <a:pPr algn="l" fontAlgn="ctr">
                        <a:buNone/>
                      </a:pPr>
                      <a:r>
                        <a:rPr lang="en-US" sz="2800" b="0" i="0" u="sng" strike="noStrike">
                          <a:solidFill>
                            <a:srgbClr val="000000"/>
                          </a:solidFill>
                          <a:effectLst/>
                          <a:latin typeface="Aptos" panose="020B0004020202020204" pitchFamily="34" charset="0"/>
                          <a:hlinkClick r:id="rId5"/>
                        </a:rPr>
                        <a:t>HB 78</a:t>
                      </a:r>
                      <a:endParaRPr lang="en-US" sz="2800" b="0" i="0" u="sng" strike="noStrike">
                        <a:solidFill>
                          <a:srgbClr val="000000"/>
                        </a:solidFill>
                        <a:effectLst/>
                        <a:latin typeface="Aptos" panose="020B0004020202020204" pitchFamily="34" charset="0"/>
                      </a:endParaRPr>
                    </a:p>
                  </a:txBody>
                  <a:tcPr marL="7620" marR="7620" marT="7620" marB="0" anchor="ctr"/>
                </a:tc>
                <a:tc>
                  <a:txBody>
                    <a:bodyPr/>
                    <a:lstStyle/>
                    <a:p>
                      <a:pPr algn="l" fontAlgn="ctr">
                        <a:buNone/>
                      </a:pPr>
                      <a:r>
                        <a:rPr lang="en-US" sz="2800" b="0" i="0" u="none" strike="noStrike" dirty="0">
                          <a:solidFill>
                            <a:srgbClr val="000000"/>
                          </a:solidFill>
                          <a:effectLst/>
                          <a:latin typeface="Aptos" panose="020B0004020202020204" pitchFamily="34" charset="0"/>
                        </a:rPr>
                        <a:t>ERS raise limit of total funds in alternative investments</a:t>
                      </a:r>
                    </a:p>
                  </a:txBody>
                  <a:tcPr marL="7620" marR="7620" marT="7620" marB="0" anchor="ctr"/>
                </a:tc>
                <a:extLst>
                  <a:ext uri="{0D108BD9-81ED-4DB2-BD59-A6C34878D82A}">
                    <a16:rowId xmlns:a16="http://schemas.microsoft.com/office/drawing/2014/main" val="3385923816"/>
                  </a:ext>
                </a:extLst>
              </a:tr>
            </a:tbl>
          </a:graphicData>
        </a:graphic>
      </p:graphicFrame>
    </p:spTree>
    <p:extLst>
      <p:ext uri="{BB962C8B-B14F-4D97-AF65-F5344CB8AC3E}">
        <p14:creationId xmlns:p14="http://schemas.microsoft.com/office/powerpoint/2010/main" val="1782730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2D154C-E9CA-6490-9526-A1F53AED1325}"/>
              </a:ext>
            </a:extLst>
          </p:cNvPr>
          <p:cNvSpPr>
            <a:spLocks noGrp="1"/>
          </p:cNvSpPr>
          <p:nvPr>
            <p:ph idx="1"/>
          </p:nvPr>
        </p:nvSpPr>
        <p:spPr>
          <a:xfrm>
            <a:off x="463296" y="2123767"/>
            <a:ext cx="11265408" cy="4531340"/>
          </a:xfrm>
        </p:spPr>
        <p:txBody>
          <a:bodyPr>
            <a:normAutofit fontScale="25000" lnSpcReduction="20000"/>
          </a:bodyPr>
          <a:lstStyle/>
          <a:p>
            <a:r>
              <a:rPr lang="en-US" sz="11200" dirty="0">
                <a:latin typeface="Aptos" panose="020B0004020202020204" pitchFamily="34" charset="0"/>
              </a:rPr>
              <a:t>Continue advocating for </a:t>
            </a:r>
            <a:r>
              <a:rPr lang="en-US" sz="11200" dirty="0">
                <a:highlight>
                  <a:srgbClr val="FFFF00"/>
                </a:highlight>
                <a:latin typeface="Aptos" panose="020B0004020202020204" pitchFamily="34" charset="0"/>
              </a:rPr>
              <a:t>restoration </a:t>
            </a:r>
            <a:r>
              <a:rPr lang="en-US" sz="11200" dirty="0">
                <a:latin typeface="Aptos" panose="020B0004020202020204" pitchFamily="34" charset="0"/>
              </a:rPr>
              <a:t>of our earned and warranted annual 3% COLAs. Advocate for one or more of the following goals as leadership’s feedback suggests opportunities to achieve good outcomes. </a:t>
            </a:r>
          </a:p>
          <a:p>
            <a:pPr lvl="0"/>
            <a:r>
              <a:rPr lang="en-US" sz="11200" dirty="0">
                <a:latin typeface="Aptos" panose="020B0004020202020204" pitchFamily="34" charset="0"/>
              </a:rPr>
              <a:t>Support governor and legislative action to </a:t>
            </a:r>
            <a:r>
              <a:rPr lang="en-US" sz="11200" dirty="0">
                <a:highlight>
                  <a:srgbClr val="FFFF00"/>
                </a:highlight>
                <a:latin typeface="Aptos" panose="020B0004020202020204" pitchFamily="34" charset="0"/>
              </a:rPr>
              <a:t>disregard </a:t>
            </a:r>
            <a:r>
              <a:rPr lang="en-US" sz="11200" dirty="0">
                <a:latin typeface="Aptos" panose="020B0004020202020204" pitchFamily="34" charset="0"/>
              </a:rPr>
              <a:t>Gov. Kemp’s disregard of increase of </a:t>
            </a:r>
            <a:r>
              <a:rPr lang="en-US" sz="11200" dirty="0">
                <a:highlight>
                  <a:srgbClr val="FFFF00"/>
                </a:highlight>
                <a:latin typeface="Aptos" panose="020B0004020202020204" pitchFamily="34" charset="0"/>
              </a:rPr>
              <a:t>2.92%</a:t>
            </a:r>
            <a:r>
              <a:rPr lang="en-US" sz="11200" dirty="0">
                <a:latin typeface="Aptos" panose="020B0004020202020204" pitchFamily="34" charset="0"/>
              </a:rPr>
              <a:t> in annual ADEC (annual $100 million [$64 million in state funds] for COLAs) in HB 974 (FY ’27 appropriations bill), be that through AFY ’27 bill or some other means. </a:t>
            </a:r>
          </a:p>
          <a:p>
            <a:pPr lvl="0"/>
            <a:r>
              <a:rPr lang="en-US" sz="11200" dirty="0">
                <a:latin typeface="Aptos" panose="020B0004020202020204" pitchFamily="34" charset="0"/>
              </a:rPr>
              <a:t>Obtain commitments from the Governor’s Office and Legislative leadership to </a:t>
            </a:r>
            <a:r>
              <a:rPr lang="en-US" sz="11200" dirty="0">
                <a:highlight>
                  <a:srgbClr val="FFFF00"/>
                </a:highlight>
                <a:latin typeface="Aptos" panose="020B0004020202020204" pitchFamily="34" charset="0"/>
              </a:rPr>
              <a:t>fund a 3% COLA </a:t>
            </a:r>
            <a:r>
              <a:rPr lang="en-US" sz="11200" dirty="0">
                <a:latin typeface="Aptos" panose="020B0004020202020204" pitchFamily="34" charset="0"/>
              </a:rPr>
              <a:t>for FY 2028 by </a:t>
            </a:r>
            <a:r>
              <a:rPr lang="en-US" sz="11200" dirty="0">
                <a:highlight>
                  <a:srgbClr val="FFFF00"/>
                </a:highlight>
                <a:latin typeface="Aptos" panose="020B0004020202020204" pitchFamily="34" charset="0"/>
              </a:rPr>
              <a:t>appropriating for FY ‘28 </a:t>
            </a:r>
            <a:r>
              <a:rPr lang="en-US" sz="11200" dirty="0">
                <a:latin typeface="Aptos" panose="020B0004020202020204" pitchFamily="34" charset="0"/>
              </a:rPr>
              <a:t>upwards of an </a:t>
            </a:r>
            <a:r>
              <a:rPr lang="en-US" sz="11200" dirty="0">
                <a:highlight>
                  <a:srgbClr val="FFFF00"/>
                </a:highlight>
                <a:latin typeface="Aptos" panose="020B0004020202020204" pitchFamily="34" charset="0"/>
              </a:rPr>
              <a:t>additional increase of 8.76% </a:t>
            </a:r>
            <a:r>
              <a:rPr lang="en-US" sz="11200" dirty="0">
                <a:latin typeface="Aptos" panose="020B0004020202020204" pitchFamily="34" charset="0"/>
              </a:rPr>
              <a:t>in future annual ADECs (annual $300 million [$192 million in state funds] for COLAs).  </a:t>
            </a:r>
          </a:p>
          <a:p>
            <a:endParaRPr lang="en-US" dirty="0"/>
          </a:p>
        </p:txBody>
      </p:sp>
      <p:sp>
        <p:nvSpPr>
          <p:cNvPr id="7" name="Title 1">
            <a:extLst>
              <a:ext uri="{FF2B5EF4-FFF2-40B4-BE49-F238E27FC236}">
                <a16:creationId xmlns:a16="http://schemas.microsoft.com/office/drawing/2014/main" id="{06244424-F97E-0A4D-65C1-D2F2B270FE41}"/>
              </a:ext>
            </a:extLst>
          </p:cNvPr>
          <p:cNvSpPr txBox="1">
            <a:spLocks noGrp="1"/>
          </p:cNvSpPr>
          <p:nvPr>
            <p:ph type="title"/>
          </p:nvPr>
        </p:nvSpPr>
        <p:spPr>
          <a:prstGeom prst="rect">
            <a:avLst/>
          </a:prstGeom>
          <a:solidFill>
            <a:schemeClr val="accent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GSRA LEGISLATIVE AND ADVOCACY GOALS AND OBJECTIVES FOR 2027  </a:t>
            </a:r>
            <a:r>
              <a:rPr lang="en-US" sz="2800" b="1" dirty="0">
                <a:latin typeface="Aptos" panose="020B0004020202020204" pitchFamily="34" charset="0"/>
              </a:rPr>
              <a:t>1 of 5</a:t>
            </a:r>
            <a:endParaRPr lang="en-US" sz="2800" dirty="0"/>
          </a:p>
        </p:txBody>
      </p:sp>
    </p:spTree>
    <p:extLst>
      <p:ext uri="{BB962C8B-B14F-4D97-AF65-F5344CB8AC3E}">
        <p14:creationId xmlns:p14="http://schemas.microsoft.com/office/powerpoint/2010/main" val="1330153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1018-3619-B611-38BA-6FCD321F0353}"/>
              </a:ext>
            </a:extLst>
          </p:cNvPr>
          <p:cNvSpPr>
            <a:spLocks noGrp="1"/>
          </p:cNvSpPr>
          <p:nvPr>
            <p:ph type="title"/>
          </p:nvPr>
        </p:nvSpPr>
        <p:spPr>
          <a:xfrm>
            <a:off x="838200" y="365125"/>
            <a:ext cx="10515600" cy="992651"/>
          </a:xfrm>
        </p:spPr>
        <p:txBody>
          <a:bodyPr/>
          <a:lstStyle/>
          <a:p>
            <a:endParaRPr lang="en-US" dirty="0"/>
          </a:p>
        </p:txBody>
      </p:sp>
      <p:sp>
        <p:nvSpPr>
          <p:cNvPr id="3" name="Content Placeholder 2">
            <a:extLst>
              <a:ext uri="{FF2B5EF4-FFF2-40B4-BE49-F238E27FC236}">
                <a16:creationId xmlns:a16="http://schemas.microsoft.com/office/drawing/2014/main" id="{D99CB314-2661-4A70-AE9E-E90C5085EFB3}"/>
              </a:ext>
            </a:extLst>
          </p:cNvPr>
          <p:cNvSpPr>
            <a:spLocks noGrp="1"/>
          </p:cNvSpPr>
          <p:nvPr>
            <p:ph idx="1"/>
          </p:nvPr>
        </p:nvSpPr>
        <p:spPr>
          <a:xfrm>
            <a:off x="398205" y="1946787"/>
            <a:ext cx="11253021" cy="4546088"/>
          </a:xfrm>
        </p:spPr>
        <p:txBody>
          <a:bodyPr>
            <a:normAutofit/>
          </a:bodyPr>
          <a:lstStyle/>
          <a:p>
            <a:r>
              <a:rPr lang="en-US" dirty="0">
                <a:latin typeface="Aptos" panose="020B0004020202020204" pitchFamily="34" charset="0"/>
              </a:rPr>
              <a:t>Work to establish parameters for the administration of COLAs to mandate that </a:t>
            </a:r>
            <a:r>
              <a:rPr lang="en-US" dirty="0">
                <a:highlight>
                  <a:srgbClr val="FFFF00"/>
                </a:highlight>
                <a:latin typeface="Aptos" panose="020B0004020202020204" pitchFamily="34" charset="0"/>
              </a:rPr>
              <a:t>ALL funds </a:t>
            </a:r>
            <a:r>
              <a:rPr lang="en-US" dirty="0">
                <a:latin typeface="Aptos" panose="020B0004020202020204" pitchFamily="34" charset="0"/>
              </a:rPr>
              <a:t>appropriated for COLAs are </a:t>
            </a:r>
            <a:r>
              <a:rPr lang="en-US" dirty="0">
                <a:highlight>
                  <a:srgbClr val="FFFF00"/>
                </a:highlight>
                <a:latin typeface="Aptos" panose="020B0004020202020204" pitchFamily="34" charset="0"/>
              </a:rPr>
              <a:t>distributed as COLAs</a:t>
            </a:r>
            <a:r>
              <a:rPr lang="en-US" dirty="0">
                <a:latin typeface="Aptos" panose="020B0004020202020204" pitchFamily="34" charset="0"/>
              </a:rPr>
              <a:t> as soon as administratively feasible within the fiscal year for which they are appropriated.  </a:t>
            </a:r>
          </a:p>
          <a:p>
            <a:r>
              <a:rPr lang="en-US" dirty="0">
                <a:latin typeface="Aptos" panose="020B0004020202020204" pitchFamily="34" charset="0"/>
              </a:rPr>
              <a:t>Support the drafting and </a:t>
            </a:r>
            <a:r>
              <a:rPr lang="en-US" dirty="0">
                <a:highlight>
                  <a:srgbClr val="FFFF00"/>
                </a:highlight>
                <a:latin typeface="Aptos" panose="020B0004020202020204" pitchFamily="34" charset="0"/>
              </a:rPr>
              <a:t>passage of a bill </a:t>
            </a:r>
            <a:r>
              <a:rPr lang="en-US" dirty="0">
                <a:latin typeface="Aptos" panose="020B0004020202020204" pitchFamily="34" charset="0"/>
              </a:rPr>
              <a:t>to accomplish this. </a:t>
            </a:r>
          </a:p>
          <a:p>
            <a:pPr lvl="0"/>
            <a:r>
              <a:rPr lang="en-US" dirty="0">
                <a:highlight>
                  <a:srgbClr val="FFFF00"/>
                </a:highlight>
                <a:latin typeface="Aptos" panose="020B0004020202020204" pitchFamily="34" charset="0"/>
              </a:rPr>
              <a:t>Work with ERS </a:t>
            </a:r>
            <a:r>
              <a:rPr lang="en-US" dirty="0">
                <a:latin typeface="Aptos" panose="020B0004020202020204" pitchFamily="34" charset="0"/>
              </a:rPr>
              <a:t>Board of Trustees to advocate that ERS modifies its policies and formula for determining the annual amounts of COLAs. Intended outcome is that ALL funds appropriated for COLAs are distributed as COLAs to members. As necessary, provide alternate formula criteria to accomplish policy change.  </a:t>
            </a:r>
          </a:p>
          <a:p>
            <a:endParaRPr lang="en-US" dirty="0"/>
          </a:p>
        </p:txBody>
      </p:sp>
      <p:sp>
        <p:nvSpPr>
          <p:cNvPr id="5" name="Title 1">
            <a:extLst>
              <a:ext uri="{FF2B5EF4-FFF2-40B4-BE49-F238E27FC236}">
                <a16:creationId xmlns:a16="http://schemas.microsoft.com/office/drawing/2014/main" id="{F91CE705-AEEE-8E32-0AD9-45B2F3DDBE14}"/>
              </a:ext>
            </a:extLst>
          </p:cNvPr>
          <p:cNvSpPr txBox="1">
            <a:spLocks/>
          </p:cNvSpPr>
          <p:nvPr/>
        </p:nvSpPr>
        <p:spPr>
          <a:xfrm>
            <a:off x="168728" y="196179"/>
            <a:ext cx="11854543" cy="1161597"/>
          </a:xfrm>
          <a:prstGeom prst="rect">
            <a:avLst/>
          </a:prstGeom>
          <a:solidFill>
            <a:schemeClr val="accent2"/>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GSRA LEGISLATIVE AND ADVOCACY GOALS AND OBJECTIVES FOR 2027  </a:t>
            </a:r>
            <a:r>
              <a:rPr lang="en-US" sz="3000" b="1" dirty="0">
                <a:latin typeface="Aptos" panose="020B0004020202020204" pitchFamily="34" charset="0"/>
              </a:rPr>
              <a:t>2 of 5</a:t>
            </a:r>
            <a:endParaRPr lang="en-US" sz="3000" dirty="0"/>
          </a:p>
        </p:txBody>
      </p:sp>
    </p:spTree>
    <p:extLst>
      <p:ext uri="{BB962C8B-B14F-4D97-AF65-F5344CB8AC3E}">
        <p14:creationId xmlns:p14="http://schemas.microsoft.com/office/powerpoint/2010/main" val="3556704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5C498-C7C2-9855-E27C-538EE8059F15}"/>
              </a:ext>
            </a:extLst>
          </p:cNvPr>
          <p:cNvSpPr>
            <a:spLocks noGrp="1"/>
          </p:cNvSpPr>
          <p:nvPr>
            <p:ph type="title"/>
          </p:nvPr>
        </p:nvSpPr>
        <p:spPr>
          <a:xfrm>
            <a:off x="838200" y="365125"/>
            <a:ext cx="10515600" cy="896747"/>
          </a:xfrm>
        </p:spPr>
        <p:txBody>
          <a:bodyPr/>
          <a:lstStyle/>
          <a:p>
            <a:endParaRPr lang="en-US" dirty="0"/>
          </a:p>
        </p:txBody>
      </p:sp>
      <p:sp>
        <p:nvSpPr>
          <p:cNvPr id="3" name="Content Placeholder 2">
            <a:extLst>
              <a:ext uri="{FF2B5EF4-FFF2-40B4-BE49-F238E27FC236}">
                <a16:creationId xmlns:a16="http://schemas.microsoft.com/office/drawing/2014/main" id="{45D8BCDB-9F96-6055-0B55-BB46BD5750BB}"/>
              </a:ext>
            </a:extLst>
          </p:cNvPr>
          <p:cNvSpPr>
            <a:spLocks noGrp="1"/>
          </p:cNvSpPr>
          <p:nvPr>
            <p:ph idx="1"/>
          </p:nvPr>
        </p:nvSpPr>
        <p:spPr>
          <a:xfrm>
            <a:off x="168728" y="1696064"/>
            <a:ext cx="11854542" cy="5033919"/>
          </a:xfrm>
        </p:spPr>
        <p:txBody>
          <a:bodyPr>
            <a:noAutofit/>
          </a:bodyPr>
          <a:lstStyle/>
          <a:p>
            <a:r>
              <a:rPr lang="en-US" dirty="0">
                <a:latin typeface="Aptos" panose="020B0004020202020204" pitchFamily="34" charset="0"/>
              </a:rPr>
              <a:t>Until meaningful COLAs are restored, continue to advocate for </a:t>
            </a:r>
            <a:r>
              <a:rPr lang="en-US" dirty="0">
                <a:highlight>
                  <a:srgbClr val="FFFF00"/>
                </a:highlight>
                <a:latin typeface="Aptos" panose="020B0004020202020204" pitchFamily="34" charset="0"/>
              </a:rPr>
              <a:t>significant one-time adjustments.</a:t>
            </a:r>
            <a:r>
              <a:rPr lang="en-US" dirty="0">
                <a:latin typeface="Aptos" panose="020B0004020202020204" pitchFamily="34" charset="0"/>
              </a:rPr>
              <a:t> Advocate ERS board to award as soon as administratively possible all funds appropriated “for an annual benefit adjustment.” Advocate for the ERS Board to direct the creation of a work group, to include one or more GSRA members, to recommend the basis for calculating the benefits.  </a:t>
            </a:r>
          </a:p>
          <a:p>
            <a:pPr lvl="0"/>
            <a:r>
              <a:rPr lang="en-US" dirty="0">
                <a:latin typeface="Aptos" panose="020B0004020202020204" pitchFamily="34" charset="0"/>
              </a:rPr>
              <a:t>Amend 47-2-21(a)(4) to provide for GSRA to </a:t>
            </a:r>
            <a:r>
              <a:rPr lang="en-US" dirty="0">
                <a:highlight>
                  <a:srgbClr val="FFFF00"/>
                </a:highlight>
                <a:latin typeface="Aptos" panose="020B0004020202020204" pitchFamily="34" charset="0"/>
              </a:rPr>
              <a:t>nominate candidates for board member to be appointed by governor</a:t>
            </a:r>
            <a:r>
              <a:rPr lang="en-US" dirty="0">
                <a:latin typeface="Aptos" panose="020B0004020202020204" pitchFamily="34" charset="0"/>
              </a:rPr>
              <a:t>. Obtain agreement from governor for GSRA to submit nominations for his trustee appointment for July, 2027. </a:t>
            </a:r>
          </a:p>
          <a:p>
            <a:pPr lvl="0"/>
            <a:r>
              <a:rPr lang="en-US" dirty="0">
                <a:latin typeface="Aptos" panose="020B0004020202020204" pitchFamily="34" charset="0"/>
              </a:rPr>
              <a:t>Work for and support legislation to determine and codify best method(s) for </a:t>
            </a:r>
            <a:r>
              <a:rPr lang="en-US" dirty="0">
                <a:highlight>
                  <a:srgbClr val="FFFF00"/>
                </a:highlight>
                <a:latin typeface="Aptos" panose="020B0004020202020204" pitchFamily="34" charset="0"/>
              </a:rPr>
              <a:t>comparing performance of public investments to performance of private (alternative)</a:t>
            </a:r>
            <a:r>
              <a:rPr lang="en-US" dirty="0">
                <a:latin typeface="Aptos" panose="020B0004020202020204" pitchFamily="34" charset="0"/>
              </a:rPr>
              <a:t> investments over the same time frame. </a:t>
            </a:r>
            <a:r>
              <a:rPr lang="en-US" dirty="0"/>
              <a:t> </a:t>
            </a:r>
          </a:p>
        </p:txBody>
      </p:sp>
      <p:sp>
        <p:nvSpPr>
          <p:cNvPr id="5" name="Title 1">
            <a:extLst>
              <a:ext uri="{FF2B5EF4-FFF2-40B4-BE49-F238E27FC236}">
                <a16:creationId xmlns:a16="http://schemas.microsoft.com/office/drawing/2014/main" id="{862C02D0-CCA8-F8AA-C61D-585D17A92E61}"/>
              </a:ext>
            </a:extLst>
          </p:cNvPr>
          <p:cNvSpPr txBox="1">
            <a:spLocks/>
          </p:cNvSpPr>
          <p:nvPr/>
        </p:nvSpPr>
        <p:spPr>
          <a:xfrm>
            <a:off x="168728" y="196179"/>
            <a:ext cx="11854543" cy="1161597"/>
          </a:xfrm>
          <a:prstGeom prst="rect">
            <a:avLst/>
          </a:prstGeom>
          <a:solidFill>
            <a:schemeClr val="accent2"/>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Aptos" panose="020B0004020202020204" pitchFamily="34" charset="0"/>
              </a:rPr>
              <a:t>GSRA LEGISLATIVE AND ADVOCACY GOALS AND OBJECTIVES FOR 2027  </a:t>
            </a:r>
            <a:r>
              <a:rPr lang="en-US" sz="2800" b="1" dirty="0">
                <a:latin typeface="Aptos" panose="020B0004020202020204" pitchFamily="34" charset="0"/>
              </a:rPr>
              <a:t>3 of 5</a:t>
            </a:r>
            <a:endParaRPr lang="en-US" sz="2800" dirty="0"/>
          </a:p>
        </p:txBody>
      </p:sp>
    </p:spTree>
    <p:extLst>
      <p:ext uri="{BB962C8B-B14F-4D97-AF65-F5344CB8AC3E}">
        <p14:creationId xmlns:p14="http://schemas.microsoft.com/office/powerpoint/2010/main" val="931317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190C8-59B5-5E40-D8C2-8C79B86FAC6E}"/>
              </a:ext>
            </a:extLst>
          </p:cNvPr>
          <p:cNvSpPr>
            <a:spLocks noGrp="1"/>
          </p:cNvSpPr>
          <p:nvPr>
            <p:ph type="title"/>
          </p:nvPr>
        </p:nvSpPr>
        <p:spPr>
          <a:xfrm>
            <a:off x="838200" y="365125"/>
            <a:ext cx="10515600" cy="992651"/>
          </a:xfrm>
        </p:spPr>
        <p:txBody>
          <a:bodyPr/>
          <a:lstStyle/>
          <a:p>
            <a:endParaRPr lang="en-US" dirty="0"/>
          </a:p>
        </p:txBody>
      </p:sp>
      <p:sp>
        <p:nvSpPr>
          <p:cNvPr id="3" name="Content Placeholder 2">
            <a:extLst>
              <a:ext uri="{FF2B5EF4-FFF2-40B4-BE49-F238E27FC236}">
                <a16:creationId xmlns:a16="http://schemas.microsoft.com/office/drawing/2014/main" id="{7C049B83-ADAB-03FC-D707-7F8A98A2A1A4}"/>
              </a:ext>
            </a:extLst>
          </p:cNvPr>
          <p:cNvSpPr>
            <a:spLocks noGrp="1"/>
          </p:cNvSpPr>
          <p:nvPr>
            <p:ph idx="1"/>
          </p:nvPr>
        </p:nvSpPr>
        <p:spPr>
          <a:xfrm>
            <a:off x="310896" y="1696065"/>
            <a:ext cx="11530584" cy="4965756"/>
          </a:xfrm>
        </p:spPr>
        <p:txBody>
          <a:bodyPr>
            <a:normAutofit fontScale="32500" lnSpcReduction="20000"/>
          </a:bodyPr>
          <a:lstStyle/>
          <a:p>
            <a:r>
              <a:rPr lang="en-US" sz="8300" dirty="0">
                <a:highlight>
                  <a:srgbClr val="FFFF00"/>
                </a:highlight>
              </a:rPr>
              <a:t>Oppose bills which will modify existing pension plans or create new </a:t>
            </a:r>
            <a:r>
              <a:rPr lang="en-US" sz="8300" dirty="0"/>
              <a:t>retirement plans that will require substantial increases in state funding unless there is a commitment to also increase state funding for materially substantial ERS COLAs  </a:t>
            </a:r>
          </a:p>
          <a:p>
            <a:pPr lvl="0"/>
            <a:r>
              <a:rPr lang="en-US" sz="8300" dirty="0"/>
              <a:t>Advocate </a:t>
            </a:r>
            <a:r>
              <a:rPr lang="en-US" sz="8300" dirty="0">
                <a:highlight>
                  <a:srgbClr val="FFFF00"/>
                </a:highlight>
              </a:rPr>
              <a:t>amending bills </a:t>
            </a:r>
            <a:r>
              <a:rPr lang="en-US" sz="8300" dirty="0"/>
              <a:t>which benefit single or a limited number of retirement systems’ beneficiaries </a:t>
            </a:r>
            <a:r>
              <a:rPr lang="en-US" sz="8300" dirty="0">
                <a:highlight>
                  <a:srgbClr val="FFFF00"/>
                </a:highlight>
              </a:rPr>
              <a:t>so that the bills benefit members of all </a:t>
            </a:r>
            <a:r>
              <a:rPr lang="en-US" sz="8300" dirty="0"/>
              <a:t>other systems the same or in like fashion.  </a:t>
            </a:r>
          </a:p>
          <a:p>
            <a:pPr lvl="0"/>
            <a:r>
              <a:rPr lang="en-US" sz="8300" dirty="0"/>
              <a:t>Pass legislation to provide for </a:t>
            </a:r>
            <a:r>
              <a:rPr lang="en-US" sz="8300" dirty="0">
                <a:highlight>
                  <a:srgbClr val="FFFF00"/>
                </a:highlight>
              </a:rPr>
              <a:t>consumer representation on the Board of Community Health</a:t>
            </a:r>
            <a:r>
              <a:rPr lang="en-US" sz="8300" dirty="0"/>
              <a:t> to advocate for protection, continuity and stability of members’ health insurance benefits and to include provisions for nominating the board's new members.   </a:t>
            </a:r>
          </a:p>
          <a:p>
            <a:r>
              <a:rPr lang="en-US" sz="8300" dirty="0"/>
              <a:t>Support any </a:t>
            </a:r>
            <a:r>
              <a:rPr lang="en-US" sz="8300" dirty="0">
                <a:highlight>
                  <a:srgbClr val="FFFF00"/>
                </a:highlight>
              </a:rPr>
              <a:t>State Tax Reform </a:t>
            </a:r>
            <a:r>
              <a:rPr lang="en-US" sz="8300" dirty="0"/>
              <a:t>initiative </a:t>
            </a:r>
            <a:r>
              <a:rPr lang="en-US" sz="8300" dirty="0">
                <a:highlight>
                  <a:srgbClr val="FFFF00"/>
                </a:highlight>
              </a:rPr>
              <a:t>that does not adversely affect retirees</a:t>
            </a:r>
            <a:r>
              <a:rPr lang="en-US" sz="8300" dirty="0"/>
              <a:t> or and other low-and middle-income Georgians and that does not hinder the ability of the state of Georgia </a:t>
            </a:r>
            <a:r>
              <a:rPr lang="en-US" sz="8300" dirty="0">
                <a:highlight>
                  <a:srgbClr val="FFFF00"/>
                </a:highlight>
              </a:rPr>
              <a:t>to provide essential services and meet financial responsibilities</a:t>
            </a:r>
            <a:r>
              <a:rPr lang="en-US" sz="8300" dirty="0"/>
              <a:t> and obligations. </a:t>
            </a:r>
          </a:p>
          <a:p>
            <a:endParaRPr lang="en-US" dirty="0"/>
          </a:p>
        </p:txBody>
      </p:sp>
      <p:sp>
        <p:nvSpPr>
          <p:cNvPr id="5" name="Title 1">
            <a:extLst>
              <a:ext uri="{FF2B5EF4-FFF2-40B4-BE49-F238E27FC236}">
                <a16:creationId xmlns:a16="http://schemas.microsoft.com/office/drawing/2014/main" id="{2687F3B8-1EBD-10FC-D53C-E36C8817B0AA}"/>
              </a:ext>
            </a:extLst>
          </p:cNvPr>
          <p:cNvSpPr txBox="1">
            <a:spLocks/>
          </p:cNvSpPr>
          <p:nvPr/>
        </p:nvSpPr>
        <p:spPr>
          <a:xfrm>
            <a:off x="168728" y="196179"/>
            <a:ext cx="11854543" cy="1161597"/>
          </a:xfrm>
          <a:prstGeom prst="rect">
            <a:avLst/>
          </a:prstGeom>
          <a:solidFill>
            <a:schemeClr val="accent2"/>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GSRA LEGISLATIVE AND ADVOCACY GOALS AND OBJECTIVES FOR 2027  </a:t>
            </a:r>
            <a:r>
              <a:rPr lang="en-US" sz="3000" b="1" dirty="0">
                <a:latin typeface="Aptos" panose="020B0004020202020204" pitchFamily="34" charset="0"/>
              </a:rPr>
              <a:t>4 of 5</a:t>
            </a:r>
            <a:endParaRPr lang="en-US" sz="3000" dirty="0"/>
          </a:p>
        </p:txBody>
      </p:sp>
    </p:spTree>
    <p:extLst>
      <p:ext uri="{BB962C8B-B14F-4D97-AF65-F5344CB8AC3E}">
        <p14:creationId xmlns:p14="http://schemas.microsoft.com/office/powerpoint/2010/main" val="607649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BF53-B992-315D-EFFE-6C5FFDF0CC69}"/>
              </a:ext>
            </a:extLst>
          </p:cNvPr>
          <p:cNvSpPr>
            <a:spLocks noGrp="1"/>
          </p:cNvSpPr>
          <p:nvPr>
            <p:ph type="title"/>
          </p:nvPr>
        </p:nvSpPr>
        <p:spPr>
          <a:xfrm>
            <a:off x="838200" y="365126"/>
            <a:ext cx="10515600" cy="1026660"/>
          </a:xfrm>
        </p:spPr>
        <p:txBody>
          <a:bodyPr/>
          <a:lstStyle/>
          <a:p>
            <a:endParaRPr lang="en-US" dirty="0"/>
          </a:p>
        </p:txBody>
      </p:sp>
      <p:sp>
        <p:nvSpPr>
          <p:cNvPr id="3" name="Content Placeholder 2">
            <a:extLst>
              <a:ext uri="{FF2B5EF4-FFF2-40B4-BE49-F238E27FC236}">
                <a16:creationId xmlns:a16="http://schemas.microsoft.com/office/drawing/2014/main" id="{34049B48-F9A0-F047-3BF1-D61F2568E98C}"/>
              </a:ext>
            </a:extLst>
          </p:cNvPr>
          <p:cNvSpPr>
            <a:spLocks noGrp="1"/>
          </p:cNvSpPr>
          <p:nvPr>
            <p:ph idx="1"/>
          </p:nvPr>
        </p:nvSpPr>
        <p:spPr>
          <a:xfrm>
            <a:off x="501445" y="1696064"/>
            <a:ext cx="11297265" cy="4931747"/>
          </a:xfrm>
        </p:spPr>
        <p:txBody>
          <a:bodyPr>
            <a:normAutofit fontScale="92500" lnSpcReduction="10000"/>
          </a:bodyPr>
          <a:lstStyle/>
          <a:p>
            <a:r>
              <a:rPr lang="en-US" sz="2900" dirty="0"/>
              <a:t>Through legislative monitoring, identify and </a:t>
            </a:r>
            <a:r>
              <a:rPr lang="en-US" sz="2900" dirty="0">
                <a:highlight>
                  <a:srgbClr val="FFFF00"/>
                </a:highlight>
              </a:rPr>
              <a:t>oppose any proposal to use the Pension Trust Fund for any purpose other than direct payment </a:t>
            </a:r>
            <a:r>
              <a:rPr lang="en-US" sz="2900" dirty="0"/>
              <a:t>of benefits to beneficiaries. This includes use of the fund to buy life insurance for beneficiaries with payments to be made to the fund (“dead peasants” insurance). </a:t>
            </a:r>
          </a:p>
          <a:p>
            <a:r>
              <a:rPr lang="en-US" sz="2900" dirty="0"/>
              <a:t>Continue efforts and develop new strategies to contact all retired and active ERS members in effort to expand our membership.   </a:t>
            </a:r>
          </a:p>
          <a:p>
            <a:r>
              <a:rPr lang="en-US" sz="2900" dirty="0"/>
              <a:t>Establish an advocacy </a:t>
            </a:r>
            <a:r>
              <a:rPr lang="en-US" sz="2900" dirty="0">
                <a:highlight>
                  <a:srgbClr val="FFFF00"/>
                </a:highlight>
              </a:rPr>
              <a:t>relationship with the Public Service Commission </a:t>
            </a:r>
            <a:r>
              <a:rPr lang="en-US" sz="2900" dirty="0"/>
              <a:t>on issues likely to impact low-and middle-income retirees and similar consumers in the state at large. Advocate for regulatory decisions and public utility rate structures that will not disproportionately and adversely impact low- and middle-income citizens, including state retirees and active workers. </a:t>
            </a:r>
          </a:p>
          <a:p>
            <a:endParaRPr lang="en-US" dirty="0"/>
          </a:p>
        </p:txBody>
      </p:sp>
      <p:sp>
        <p:nvSpPr>
          <p:cNvPr id="5" name="Title 1">
            <a:extLst>
              <a:ext uri="{FF2B5EF4-FFF2-40B4-BE49-F238E27FC236}">
                <a16:creationId xmlns:a16="http://schemas.microsoft.com/office/drawing/2014/main" id="{E7FDB622-DABA-588F-8BC5-AB4704ACC815}"/>
              </a:ext>
            </a:extLst>
          </p:cNvPr>
          <p:cNvSpPr txBox="1">
            <a:spLocks/>
          </p:cNvSpPr>
          <p:nvPr/>
        </p:nvSpPr>
        <p:spPr>
          <a:xfrm>
            <a:off x="168728" y="230188"/>
            <a:ext cx="11854543" cy="1161597"/>
          </a:xfrm>
          <a:prstGeom prst="rect">
            <a:avLst/>
          </a:prstGeom>
          <a:solidFill>
            <a:schemeClr val="accent2"/>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Aptos" panose="020B0004020202020204" pitchFamily="34" charset="0"/>
              </a:rPr>
              <a:t>GSRA LEGISLATIVE AND ADVOCACY GOALS AND OBJECTIVES FOR 2026  </a:t>
            </a:r>
            <a:r>
              <a:rPr lang="en-US" sz="3000" b="1" dirty="0">
                <a:latin typeface="Aptos" panose="020B0004020202020204" pitchFamily="34" charset="0"/>
              </a:rPr>
              <a:t>5 of 5</a:t>
            </a:r>
            <a:endParaRPr lang="en-US" sz="3000" dirty="0"/>
          </a:p>
        </p:txBody>
      </p:sp>
    </p:spTree>
    <p:extLst>
      <p:ext uri="{BB962C8B-B14F-4D97-AF65-F5344CB8AC3E}">
        <p14:creationId xmlns:p14="http://schemas.microsoft.com/office/powerpoint/2010/main" val="903088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04B76-D9F2-E0B5-1CC7-F936E6B63F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6E5B7E-D7ED-8DEE-27C3-8CFA5EF9BCF1}"/>
              </a:ext>
            </a:extLst>
          </p:cNvPr>
          <p:cNvSpPr>
            <a:spLocks noGrp="1"/>
          </p:cNvSpPr>
          <p:nvPr>
            <p:ph idx="1"/>
          </p:nvPr>
        </p:nvSpPr>
        <p:spPr>
          <a:xfrm>
            <a:off x="713232" y="1252728"/>
            <a:ext cx="10908792" cy="4924235"/>
          </a:xfrm>
        </p:spPr>
        <p:txBody>
          <a:bodyPr>
            <a:normAutofit fontScale="92500"/>
          </a:bodyPr>
          <a:lstStyle/>
          <a:p>
            <a:pPr marL="0" indent="0">
              <a:buNone/>
            </a:pPr>
            <a:endParaRPr lang="en-US" sz="2200" b="1" dirty="0">
              <a:highlight>
                <a:srgbClr val="FFFF00"/>
              </a:highlight>
            </a:endParaRPr>
          </a:p>
          <a:p>
            <a:r>
              <a:rPr lang="en-US" sz="3200" dirty="0">
                <a:highlight>
                  <a:srgbClr val="FFFF00"/>
                </a:highlight>
              </a:rPr>
              <a:t>Although this has been our best year, we hope and anticipate that it will be supplanted by next year.</a:t>
            </a:r>
          </a:p>
          <a:p>
            <a:r>
              <a:rPr lang="en-US" sz="3200" dirty="0"/>
              <a:t>Rick Jackson </a:t>
            </a:r>
            <a:r>
              <a:rPr lang="en-US" sz="3200" dirty="0">
                <a:highlight>
                  <a:srgbClr val="FFFF00"/>
                </a:highlight>
              </a:rPr>
              <a:t>ASKED US</a:t>
            </a:r>
            <a:r>
              <a:rPr lang="en-US" sz="3200" dirty="0"/>
              <a:t> for a meeting in June because members showed up at all of his campaign stop advocating for restoring our COLAs.</a:t>
            </a:r>
          </a:p>
          <a:p>
            <a:r>
              <a:rPr lang="en-US" sz="3200" dirty="0"/>
              <a:t>We </a:t>
            </a:r>
            <a:r>
              <a:rPr lang="en-US" sz="3200" dirty="0">
                <a:highlight>
                  <a:srgbClr val="FFFF00"/>
                </a:highlight>
              </a:rPr>
              <a:t>MUST</a:t>
            </a:r>
            <a:r>
              <a:rPr lang="en-US" sz="3200" dirty="0"/>
              <a:t> keep our foot on the pedal! We </a:t>
            </a:r>
            <a:r>
              <a:rPr lang="en-US" sz="3200" dirty="0">
                <a:highlight>
                  <a:srgbClr val="FFFF00"/>
                </a:highlight>
              </a:rPr>
              <a:t>CANNOT </a:t>
            </a:r>
            <a:r>
              <a:rPr lang="en-US" sz="3200" dirty="0"/>
              <a:t>let up now!</a:t>
            </a:r>
            <a:r>
              <a:rPr lang="en-US" sz="3200" dirty="0">
                <a:highlight>
                  <a:srgbClr val="FFFF00"/>
                </a:highlight>
              </a:rPr>
              <a:t> </a:t>
            </a:r>
          </a:p>
          <a:p>
            <a:r>
              <a:rPr lang="en-US" sz="3200" dirty="0">
                <a:highlight>
                  <a:srgbClr val="FFFF00"/>
                </a:highlight>
              </a:rPr>
              <a:t>KEEP CALLING AND WRITING </a:t>
            </a:r>
            <a:r>
              <a:rPr lang="en-US" sz="3200" dirty="0"/>
              <a:t>the top four candidates and candidates for your own state senator and representative seats</a:t>
            </a:r>
          </a:p>
          <a:p>
            <a:r>
              <a:rPr lang="en-US" sz="3200" dirty="0">
                <a:highlight>
                  <a:srgbClr val="00FF00"/>
                </a:highlight>
              </a:rPr>
              <a:t>VOTE FOR CANDIDATES OF YOUR CHOICE!!!!</a:t>
            </a:r>
          </a:p>
          <a:p>
            <a:endParaRPr lang="en-US" dirty="0"/>
          </a:p>
        </p:txBody>
      </p:sp>
      <p:sp>
        <p:nvSpPr>
          <p:cNvPr id="5" name="Title 1">
            <a:extLst>
              <a:ext uri="{FF2B5EF4-FFF2-40B4-BE49-F238E27FC236}">
                <a16:creationId xmlns:a16="http://schemas.microsoft.com/office/drawing/2014/main" id="{77BA659C-189F-82C1-4817-A75017F81E5E}"/>
              </a:ext>
            </a:extLst>
          </p:cNvPr>
          <p:cNvSpPr txBox="1">
            <a:spLocks noGrp="1"/>
          </p:cNvSpPr>
          <p:nvPr>
            <p:ph type="title"/>
          </p:nvPr>
        </p:nvSpPr>
        <p:spPr>
          <a:xfrm>
            <a:off x="301752" y="365125"/>
            <a:ext cx="11594592" cy="750443"/>
          </a:xfrm>
          <a:prstGeom prst="rect">
            <a:avLst/>
          </a:prstGeom>
          <a:solidFill>
            <a:schemeClr val="accent2"/>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b="1" dirty="0">
                <a:latin typeface="Aptos" panose="020B0004020202020204" pitchFamily="34" charset="0"/>
              </a:rPr>
            </a:br>
            <a:r>
              <a:rPr lang="en-US" b="1" dirty="0">
                <a:latin typeface="Aptos" panose="020B0004020202020204" pitchFamily="34" charset="0"/>
              </a:rPr>
              <a:t>2025 – 2026 </a:t>
            </a:r>
            <a:r>
              <a:rPr lang="en-US" b="1" dirty="0"/>
              <a:t>FINAL WORDS</a:t>
            </a:r>
            <a:br>
              <a:rPr lang="en-US" sz="3200" b="1" dirty="0">
                <a:highlight>
                  <a:srgbClr val="FFFF00"/>
                </a:highlight>
              </a:rPr>
            </a:br>
            <a:endParaRPr lang="en-US" sz="3000" dirty="0"/>
          </a:p>
        </p:txBody>
      </p:sp>
    </p:spTree>
    <p:extLst>
      <p:ext uri="{BB962C8B-B14F-4D97-AF65-F5344CB8AC3E}">
        <p14:creationId xmlns:p14="http://schemas.microsoft.com/office/powerpoint/2010/main" val="2210537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3117</TotalTime>
  <Words>1628</Words>
  <Application>Microsoft Office PowerPoint</Application>
  <PresentationFormat>Widescreen</PresentationFormat>
  <Paragraphs>107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Georgia State Retirees Association</vt:lpstr>
      <vt:lpstr>PowerPoint Presentation</vt:lpstr>
      <vt:lpstr>2025 - 2026 GSRA ACCOMPLISHMENTS 2 of 6</vt:lpstr>
      <vt:lpstr>2025 - 2026 GSRA ACCOMPLISHMENTS 3 of 6</vt:lpstr>
      <vt:lpstr>2025 - 2026 GSRA ACCOMPLISHMENTS 4 of 6</vt:lpstr>
      <vt:lpstr>2025 - 2026 GSRA ACCOMPLISHMENTS 5 of 6</vt:lpstr>
      <vt:lpstr>2025 - 2026 GSRA ACCOMPLISHMENTS 6 of 6</vt:lpstr>
      <vt:lpstr>PowerPoint Presentation</vt:lpstr>
      <vt:lpstr>PowerPoint Presentation</vt:lpstr>
      <vt:lpstr>FY 2025 BILLS THAT IMPACT ERS RETIREES  3 of 3</vt:lpstr>
      <vt:lpstr>GSRA LEGISLATIVE AND ADVOCACY GOALS AND OBJECTIVES FOR 2027  1 of 5</vt:lpstr>
      <vt:lpstr>PowerPoint Presentation</vt:lpstr>
      <vt:lpstr>PowerPoint Presentation</vt:lpstr>
      <vt:lpstr>PowerPoint Presentation</vt:lpstr>
      <vt:lpstr>PowerPoint Presentation</vt:lpstr>
      <vt:lpstr> 2025 – 2026 FINAL WORDS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SMITH BEN</dc:creator>
  <cp:lastModifiedBy>Kevin Burke</cp:lastModifiedBy>
  <cp:revision>8</cp:revision>
  <dcterms:created xsi:type="dcterms:W3CDTF">2025-10-21T22:42:58Z</dcterms:created>
  <dcterms:modified xsi:type="dcterms:W3CDTF">2026-10-04T17:32:15Z</dcterms:modified>
</cp:coreProperties>
</file>