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uset\Desktop\All%20Files_Old%20Lenovo\desktop\Documents\2018_2021GSRA\Healthcare_Costs\2022%20Surveys\DCH%20Survey_Donut_KB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uset\Desktop\All%20Files_Old%20Lenovo\desktop\Documents\2018_2021GSRA\Healthcare_Costs\2022%20Surveys\DCH%20Survey_Donut_KB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uset\Desktop\All%20Files_Old%20Lenovo\desktop\Documents\2018_2021GSRA\Healthcare_Costs\2022%20Surveys\DCH%20Survey_Donut_KB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uset\Desktop\All%20Files_Old%20Lenovo\desktop\Documents\2018_2021GSRA\Healthcare_Costs\2022%20Surveys\DCH%20Survey_Donut_K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[DCH Survey_Donut_KB.xlsx]Sheet1!PivotTable5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SHBP MAP Membership by Plan</a:t>
            </a:r>
          </a:p>
        </c:rich>
      </c:tx>
      <c:layout>
        <c:manualLayout>
          <c:xMode val="edge"/>
          <c:yMode val="edge"/>
          <c:x val="0.330515045772535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D2-492D-937A-CC598BEC95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D2-492D-937A-CC598BEC95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6D2-492D-937A-CC598BEC95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6D2-492D-937A-CC598BEC95C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6D2-492D-937A-CC598BEC95C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6D2-492D-937A-CC598BEC95C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6D2-492D-937A-CC598BEC95C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6D2-492D-937A-CC598BEC95C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6D2-492D-937A-CC598BEC95C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6D2-492D-937A-CC598BEC95C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6D2-492D-937A-CC598BEC95CB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66D2-492D-937A-CC598BEC95CB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1-66D2-492D-937A-CC598BEC95CB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66D2-492D-937A-CC598BEC95CB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66D2-492D-937A-CC598BEC95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Sheet1!$A$4:$A$14</c:f>
              <c:strCache>
                <c:ptCount val="11"/>
                <c:pt idx="0">
                  <c:v>Anthem Bronze</c:v>
                </c:pt>
                <c:pt idx="1">
                  <c:v>Anthem Gold</c:v>
                </c:pt>
                <c:pt idx="2">
                  <c:v>Anthem HMO</c:v>
                </c:pt>
                <c:pt idx="3">
                  <c:v>Anthem MAP Premium</c:v>
                </c:pt>
                <c:pt idx="4">
                  <c:v>Anthem MAP Standard</c:v>
                </c:pt>
                <c:pt idx="5">
                  <c:v>Anthem Silver</c:v>
                </c:pt>
                <c:pt idx="6">
                  <c:v>Kaiser HMO</c:v>
                </c:pt>
                <c:pt idx="7">
                  <c:v>United Health Care HDHP</c:v>
                </c:pt>
                <c:pt idx="8">
                  <c:v>United Health Care HMO</c:v>
                </c:pt>
                <c:pt idx="9">
                  <c:v>United Health Care MAP Premium</c:v>
                </c:pt>
                <c:pt idx="10">
                  <c:v>United Health Care MAP Standard</c:v>
                </c:pt>
              </c:strCache>
            </c:strRef>
          </c:cat>
          <c:val>
            <c:numRef>
              <c:f>Sheet1!$B$4:$B$14</c:f>
              <c:numCache>
                <c:formatCode>General</c:formatCode>
                <c:ptCount val="11"/>
                <c:pt idx="0">
                  <c:v>18</c:v>
                </c:pt>
                <c:pt idx="1">
                  <c:v>14</c:v>
                </c:pt>
                <c:pt idx="2">
                  <c:v>35</c:v>
                </c:pt>
                <c:pt idx="3">
                  <c:v>5</c:v>
                </c:pt>
                <c:pt idx="4">
                  <c:v>12</c:v>
                </c:pt>
                <c:pt idx="5">
                  <c:v>28</c:v>
                </c:pt>
                <c:pt idx="6">
                  <c:v>5</c:v>
                </c:pt>
                <c:pt idx="7">
                  <c:v>18</c:v>
                </c:pt>
                <c:pt idx="8">
                  <c:v>40</c:v>
                </c:pt>
                <c:pt idx="9">
                  <c:v>94</c:v>
                </c:pt>
                <c:pt idx="10">
                  <c:v>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6D2-492D-937A-CC598BEC9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pivotSource>
    <c:name>[DCH Survey_Donut_KB.xlsx]Sheet2!PivotTable10</c:name>
    <c:fmtId val="2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I have problems covering the co-pays and OOP expenses for my prescription medications.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5"/>
          </a:solidFill>
          <a:ln>
            <a:noFill/>
          </a:ln>
          <a:effectLst/>
        </c:spPr>
      </c:pivotFmt>
      <c:pivotFmt>
        <c:idx val="2"/>
        <c:spPr>
          <a:solidFill>
            <a:schemeClr val="accent5"/>
          </a:solidFill>
          <a:ln>
            <a:noFill/>
          </a:ln>
          <a:effectLst/>
        </c:spPr>
      </c:pivotFmt>
      <c:pivotFmt>
        <c:idx val="3"/>
        <c:spPr>
          <a:solidFill>
            <a:schemeClr val="accent5"/>
          </a:solidFill>
          <a:ln>
            <a:noFill/>
          </a:ln>
          <a:effectLst/>
        </c:spPr>
      </c:pivotFmt>
      <c:pivotFmt>
        <c:idx val="4"/>
        <c:spPr>
          <a:solidFill>
            <a:schemeClr val="accent5"/>
          </a:solidFill>
          <a:ln>
            <a:noFill/>
          </a:ln>
          <a:effectLst/>
        </c:spPr>
      </c:pivotFmt>
      <c:pivotFmt>
        <c:idx val="5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5"/>
          </a:solidFill>
          <a:ln>
            <a:noFill/>
          </a:ln>
          <a:effectLst/>
        </c:spPr>
      </c:pivotFmt>
      <c:pivotFmt>
        <c:idx val="7"/>
        <c:spPr>
          <a:solidFill>
            <a:schemeClr val="accent5"/>
          </a:solidFill>
          <a:ln>
            <a:noFill/>
          </a:ln>
          <a:effectLst/>
        </c:spPr>
      </c:pivotFmt>
      <c:pivotFmt>
        <c:idx val="8"/>
        <c:spPr>
          <a:solidFill>
            <a:schemeClr val="accent5"/>
          </a:solidFill>
          <a:ln>
            <a:noFill/>
          </a:ln>
          <a:effectLst/>
        </c:spPr>
      </c:pivotFmt>
      <c:pivotFmt>
        <c:idx val="9"/>
        <c:spPr>
          <a:solidFill>
            <a:schemeClr val="accent5"/>
          </a:solidFill>
          <a:ln>
            <a:noFill/>
          </a:ln>
          <a:effectLst/>
        </c:spPr>
      </c:pivotFmt>
      <c:pivotFmt>
        <c:idx val="10"/>
        <c:spPr>
          <a:solidFill>
            <a:schemeClr val="accent5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5"/>
          </a:solidFill>
          <a:ln>
            <a:noFill/>
          </a:ln>
          <a:effectLst/>
        </c:spPr>
      </c:pivotFmt>
      <c:pivotFmt>
        <c:idx val="12"/>
        <c:spPr>
          <a:solidFill>
            <a:schemeClr val="accent5"/>
          </a:solidFill>
          <a:ln>
            <a:noFill/>
          </a:ln>
          <a:effectLst/>
        </c:spPr>
      </c:pivotFmt>
      <c:pivotFmt>
        <c:idx val="13"/>
        <c:spPr>
          <a:solidFill>
            <a:schemeClr val="accent5"/>
          </a:solidFill>
          <a:ln>
            <a:noFill/>
          </a:ln>
          <a:effectLst/>
        </c:spPr>
      </c:pivotFmt>
      <c:pivotFmt>
        <c:idx val="14"/>
        <c:spPr>
          <a:solidFill>
            <a:schemeClr val="accent5"/>
          </a:solidFill>
          <a:ln>
            <a:noFill/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2462115584608528"/>
          <c:y val="0.21138265409131554"/>
          <c:w val="0.5516020403109988"/>
          <c:h val="0.77103054425889062"/>
        </c:manualLayout>
      </c:layout>
      <c:doughnutChart>
        <c:varyColors val="1"/>
        <c:ser>
          <c:idx val="0"/>
          <c:order val="0"/>
          <c:tx>
            <c:strRef>
              <c:f>Sheet2!$B$3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DE-4ACB-955B-3A9DEC154BED}"/>
              </c:ext>
            </c:extLst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DE-4ACB-955B-3A9DEC154BED}"/>
              </c:ext>
            </c:extLst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8DE-4ACB-955B-3A9DEC154BED}"/>
              </c:ext>
            </c:extLst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DE-4ACB-955B-3A9DEC154BE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8DE-4ACB-955B-3A9DEC154BE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8DE-4ACB-955B-3A9DEC154BED}"/>
                </c:ext>
              </c:extLst>
            </c:dLbl>
            <c:dLbl>
              <c:idx val="3"/>
              <c:layout>
                <c:manualLayout>
                  <c:x val="1.0178118407848363E-2"/>
                  <c:y val="-1.28514045387720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DE-4ACB-955B-3A9DEC154B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Sheet2!$A$4:$A$7</c:f>
              <c:strCache>
                <c:ptCount val="4"/>
                <c:pt idx="0">
                  <c:v>Agree</c:v>
                </c:pt>
                <c:pt idx="1">
                  <c:v>Disagree</c:v>
                </c:pt>
                <c:pt idx="2">
                  <c:v>Somewhat Agree</c:v>
                </c:pt>
                <c:pt idx="3">
                  <c:v>Somewhat Disagree</c:v>
                </c:pt>
              </c:strCache>
            </c:strRef>
          </c:cat>
          <c:val>
            <c:numRef>
              <c:f>Sheet2!$B$4:$B$7</c:f>
              <c:numCache>
                <c:formatCode>General</c:formatCode>
                <c:ptCount val="4"/>
                <c:pt idx="0">
                  <c:v>99</c:v>
                </c:pt>
                <c:pt idx="1">
                  <c:v>244</c:v>
                </c:pt>
                <c:pt idx="2">
                  <c:v>151</c:v>
                </c:pt>
                <c:pt idx="3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DE-4ACB-955B-3A9DEC154B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pivotSource>
    <c:name>[DCH Survey_Donut_KB.xlsx]Sheet3!PivotTable15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I have delayed or skipped filling/refilling a prescribed medication because of OOP expenses.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0.17824074074074073"/>
              <c:y val="7.9522846224939873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0.11342592592592593"/>
              <c:y val="-4.2412184653301287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0.17824074074074073"/>
              <c:y val="7.9522846224939873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0.11342592592592593"/>
              <c:y val="-4.2412184653301287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0.17824074074074073"/>
              <c:y val="7.9522846224939873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0.11342592592592593"/>
              <c:y val="-4.2412184653301287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16671533245844269"/>
          <c:y val="0.19239435984734957"/>
          <c:w val="0.62027322105570137"/>
          <c:h val="0.71029284444663365"/>
        </c:manualLayout>
      </c:layout>
      <c:doughnutChart>
        <c:varyColors val="1"/>
        <c:ser>
          <c:idx val="0"/>
          <c:order val="0"/>
          <c:tx>
            <c:strRef>
              <c:f>Sheet3!$B$3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2F-4A95-B045-84ACC554E546}"/>
              </c:ext>
            </c:extLst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2F-4A95-B045-84ACC554E546}"/>
              </c:ext>
            </c:extLst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2F-4A95-B045-84ACC554E546}"/>
              </c:ext>
            </c:extLst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2F-4A95-B045-84ACC554E54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72F-4A95-B045-84ACC554E54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E49BE4C-D9BB-4E8F-9AE0-F15E98F9B201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435629B7-87A0-4184-B242-497ACE7309ED}" type="VALUE">
                      <a:rPr lang="en-US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FD918268-FE90-4A55-9E3E-2B8A63735A7F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72F-4A95-B045-84ACC554E546}"/>
                </c:ext>
              </c:extLst>
            </c:dLbl>
            <c:dLbl>
              <c:idx val="2"/>
              <c:layout>
                <c:manualLayout>
                  <c:x val="-0.17824074074074073"/>
                  <c:y val="7.9522846224939873E-3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ightArrow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D72F-4A95-B045-84ACC554E546}"/>
                </c:ext>
              </c:extLst>
            </c:dLbl>
            <c:dLbl>
              <c:idx val="3"/>
              <c:layout>
                <c:manualLayout>
                  <c:x val="-0.11342592592592593"/>
                  <c:y val="-4.2412184653301287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ightArrow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D72F-4A95-B045-84ACC554E5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Sheet3!$A$4:$A$7</c:f>
              <c:strCache>
                <c:ptCount val="4"/>
                <c:pt idx="0">
                  <c:v>Agree</c:v>
                </c:pt>
                <c:pt idx="1">
                  <c:v>Disagree</c:v>
                </c:pt>
                <c:pt idx="2">
                  <c:v>Somewhat Agree</c:v>
                </c:pt>
                <c:pt idx="3">
                  <c:v>Somewhat Disagree</c:v>
                </c:pt>
              </c:strCache>
            </c:strRef>
          </c:cat>
          <c:val>
            <c:numRef>
              <c:f>Sheet3!$B$4:$B$7</c:f>
              <c:numCache>
                <c:formatCode>General</c:formatCode>
                <c:ptCount val="4"/>
                <c:pt idx="0">
                  <c:v>101</c:v>
                </c:pt>
                <c:pt idx="1">
                  <c:v>407</c:v>
                </c:pt>
                <c:pt idx="2">
                  <c:v>54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72F-4A95-B045-84ACC554E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[DCH Survey_Donut_KB.xlsx]Sheet4!PivotTable20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cap="none" baseline="0" dirty="0"/>
              <a:t>I have divided pills/dosages, or skipped taking dosages as prescribed, to make prescriptions last longer</a:t>
            </a:r>
            <a:r>
              <a:rPr lang="en-US" dirty="0"/>
              <a:t>.</a:t>
            </a:r>
          </a:p>
        </c:rich>
      </c:tx>
      <c:layout>
        <c:manualLayout>
          <c:xMode val="edge"/>
          <c:yMode val="edge"/>
          <c:x val="0.12079246737514454"/>
          <c:y val="2.12993056718973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-9.6196868008948569E-2"/>
              <c:y val="1.8497103091492207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7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-9.6196868008948569E-2"/>
              <c:y val="1.8497103091492207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2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  <c:dLbl>
          <c:idx val="0"/>
          <c:layout>
            <c:manualLayout>
              <c:x val="-9.6196868008948569E-2"/>
              <c:y val="1.8497103091492207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  <a:scene3d>
            <a:camera prst="orthographicFront"/>
            <a:lightRig rig="brightRoom" dir="t"/>
          </a:scene3d>
          <a:sp3d prstMaterial="flat">
            <a:bevelT w="50800" h="101600" prst="angle"/>
            <a:contourClr>
              <a:srgbClr val="000000"/>
            </a:contourClr>
          </a:sp3d>
        </c:spPr>
      </c:pivotFmt>
    </c:pivotFmts>
    <c:plotArea>
      <c:layout>
        <c:manualLayout>
          <c:layoutTarget val="inner"/>
          <c:xMode val="edge"/>
          <c:yMode val="edge"/>
          <c:x val="0.15704490822142378"/>
          <c:y val="0.15499358669995175"/>
          <c:w val="0.64227080838196193"/>
          <c:h val="0.84500641330004822"/>
        </c:manualLayout>
      </c:layout>
      <c:doughnutChart>
        <c:varyColors val="1"/>
        <c:ser>
          <c:idx val="0"/>
          <c:order val="0"/>
          <c:tx>
            <c:strRef>
              <c:f>Sheet4!$B$3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6A6-41B2-A1B6-8B2B5DEBA4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6A6-41B2-A1B6-8B2B5DEBA4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6A6-41B2-A1B6-8B2B5DEBA4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6A6-41B2-A1B6-8B2B5DEBA4C1}"/>
              </c:ext>
            </c:extLst>
          </c:dPt>
          <c:dLbls>
            <c:dLbl>
              <c:idx val="2"/>
              <c:layout>
                <c:manualLayout>
                  <c:x val="-0.11857452783437034"/>
                  <c:y val="-1.4599877143016698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ightArrow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C6A6-41B2-A1B6-8B2B5DEBA4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Sheet4!$A$4:$A$7</c:f>
              <c:strCache>
                <c:ptCount val="4"/>
                <c:pt idx="0">
                  <c:v>Agree</c:v>
                </c:pt>
                <c:pt idx="1">
                  <c:v>Disagree</c:v>
                </c:pt>
                <c:pt idx="2">
                  <c:v>Somewhat Agree</c:v>
                </c:pt>
                <c:pt idx="3">
                  <c:v>Somewhat Disagree</c:v>
                </c:pt>
              </c:strCache>
            </c:strRef>
          </c:cat>
          <c:val>
            <c:numRef>
              <c:f>Sheet4!$B$4:$B$7</c:f>
              <c:numCache>
                <c:formatCode>General</c:formatCode>
                <c:ptCount val="4"/>
                <c:pt idx="0">
                  <c:v>110</c:v>
                </c:pt>
                <c:pt idx="1">
                  <c:v>424</c:v>
                </c:pt>
                <c:pt idx="2">
                  <c:v>37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6A6-41B2-A1B6-8B2B5DEBA4C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[DCH Survey_Donut_KB.xlsx]Sheet5!PivotTable25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/>
              <a:t>I have had to choose between filling/refilling my prescriptions and paying for other necessities, because of OOP expenses/co-pays</a:t>
            </a:r>
            <a:r>
              <a:rPr lang="en-US" dirty="0"/>
              <a:t>.</a:t>
            </a:r>
          </a:p>
        </c:rich>
      </c:tx>
      <c:layout>
        <c:manualLayout>
          <c:xMode val="edge"/>
          <c:yMode val="edge"/>
          <c:x val="0.13618495113003579"/>
          <c:y val="6.1419488365638286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>
            <a:noFill/>
          </a:ln>
          <a:effectLst/>
        </c:spPr>
        <c:dLbl>
          <c:idx val="0"/>
          <c:layout>
            <c:manualLayout>
              <c:x val="-0.14964028776978416"/>
              <c:y val="-2.391629072266368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"/>
        <c:spPr>
          <a:solidFill>
            <a:schemeClr val="accent1"/>
          </a:solidFill>
          <a:ln w="28575">
            <a:noFill/>
          </a:ln>
          <a:effectLst/>
        </c:spPr>
        <c:dLbl>
          <c:idx val="0"/>
          <c:layout>
            <c:manualLayout>
              <c:x val="-5.5635491606714625E-2"/>
              <c:y val="-0.11718982454105205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down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3"/>
        <c:spPr>
          <a:solidFill>
            <a:schemeClr val="accent1"/>
          </a:solidFill>
          <a:ln w="28575">
            <a:noFill/>
          </a:ln>
          <a:effectLst/>
        </c:spPr>
      </c:pivotFmt>
      <c:pivotFmt>
        <c:idx val="4"/>
        <c:spPr>
          <a:solidFill>
            <a:schemeClr val="accent1"/>
          </a:solidFill>
          <a:ln w="28575">
            <a:noFill/>
          </a:ln>
          <a:effectLst/>
        </c:spPr>
      </c:pivotFmt>
      <c:pivotFmt>
        <c:idx val="5"/>
        <c:spPr>
          <a:solidFill>
            <a:schemeClr val="accent1"/>
          </a:solidFill>
          <a:ln w="28575"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8575">
            <a:noFill/>
          </a:ln>
          <a:effectLst/>
        </c:spPr>
      </c:pivotFmt>
      <c:pivotFmt>
        <c:idx val="7"/>
        <c:spPr>
          <a:solidFill>
            <a:schemeClr val="accent1"/>
          </a:solidFill>
          <a:ln w="28575">
            <a:noFill/>
          </a:ln>
          <a:effectLst/>
        </c:spPr>
      </c:pivotFmt>
      <c:pivotFmt>
        <c:idx val="8"/>
        <c:spPr>
          <a:solidFill>
            <a:schemeClr val="accent1"/>
          </a:solidFill>
          <a:ln w="28575">
            <a:noFill/>
          </a:ln>
          <a:effectLst/>
        </c:spPr>
        <c:dLbl>
          <c:idx val="0"/>
          <c:layout>
            <c:manualLayout>
              <c:x val="-0.14964028776978416"/>
              <c:y val="-2.391629072266368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9"/>
        <c:spPr>
          <a:solidFill>
            <a:schemeClr val="accent1"/>
          </a:solidFill>
          <a:ln w="28575">
            <a:noFill/>
          </a:ln>
          <a:effectLst/>
        </c:spPr>
        <c:dLbl>
          <c:idx val="0"/>
          <c:layout>
            <c:manualLayout>
              <c:x val="-5.5635491606714625E-2"/>
              <c:y val="-0.11718982454105205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down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0"/>
        <c:spPr>
          <a:solidFill>
            <a:schemeClr val="accent1"/>
          </a:solidFill>
          <a:ln w="28575"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28575">
            <a:noFill/>
          </a:ln>
          <a:effectLst/>
        </c:spPr>
      </c:pivotFmt>
      <c:pivotFmt>
        <c:idx val="12"/>
        <c:spPr>
          <a:solidFill>
            <a:schemeClr val="accent1"/>
          </a:solidFill>
          <a:ln w="28575">
            <a:noFill/>
          </a:ln>
          <a:effectLst/>
        </c:spPr>
      </c:pivotFmt>
      <c:pivotFmt>
        <c:idx val="13"/>
        <c:spPr>
          <a:solidFill>
            <a:schemeClr val="accent1"/>
          </a:solidFill>
          <a:ln w="28575">
            <a:noFill/>
          </a:ln>
          <a:effectLst/>
        </c:spPr>
        <c:dLbl>
          <c:idx val="0"/>
          <c:layout>
            <c:manualLayout>
              <c:x val="-0.14964028776978416"/>
              <c:y val="-2.391629072266368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igh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4"/>
        <c:spPr>
          <a:solidFill>
            <a:schemeClr val="accent1"/>
          </a:solidFill>
          <a:ln w="28575">
            <a:noFill/>
          </a:ln>
          <a:effectLst/>
        </c:spPr>
        <c:dLbl>
          <c:idx val="0"/>
          <c:layout>
            <c:manualLayout>
              <c:x val="-5.5635491606714625E-2"/>
              <c:y val="-0.11718982454105205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down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/>
      <c:doughnutChart>
        <c:varyColors val="1"/>
        <c:ser>
          <c:idx val="0"/>
          <c:order val="0"/>
          <c:tx>
            <c:strRef>
              <c:f>Sheet5!$B$3</c:f>
              <c:strCache>
                <c:ptCount val="1"/>
                <c:pt idx="0">
                  <c:v>Total</c:v>
                </c:pt>
              </c:strCache>
            </c:strRef>
          </c:tx>
          <c:spPr>
            <a:ln w="28575"/>
          </c:spPr>
          <c:dPt>
            <c:idx val="0"/>
            <c:bubble3D val="0"/>
            <c:spPr>
              <a:solidFill>
                <a:schemeClr val="accent1"/>
              </a:solidFill>
              <a:ln w="285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33D-469D-B8D1-96560E10FA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85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33D-469D-B8D1-96560E10FA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85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33D-469D-B8D1-96560E10FA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8575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33D-469D-B8D1-96560E10FAC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8E6524F9-7B8F-4849-B85C-01AC78D98E92}" type="CATEGORYNAME">
                      <a:rPr lang="en-US" b="1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="1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A9E73730-33E6-47B6-9699-0900EBF63E63}" type="VALUE">
                      <a:rPr lang="en-US" b="1" baseline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r>
                      <a:rPr lang="en-US" b="1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F794235B-38F6-49F8-B712-9E10B5D884CF}" type="PERCENTAGE">
                      <a:rPr lang="en-US" b="1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="1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3D-469D-B8D1-96560E10FACB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33D-469D-B8D1-96560E10FACB}"/>
                </c:ext>
              </c:extLst>
            </c:dLbl>
            <c:dLbl>
              <c:idx val="2"/>
              <c:layout>
                <c:manualLayout>
                  <c:x val="-0.14964028776978416"/>
                  <c:y val="-2.391629072266368E-3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ightArrow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533D-469D-B8D1-96560E10FACB}"/>
                </c:ext>
              </c:extLst>
            </c:dLbl>
            <c:dLbl>
              <c:idx val="3"/>
              <c:layout>
                <c:manualLayout>
                  <c:x val="-5.5635491606714625E-2"/>
                  <c:y val="-0.11718982454105205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downArrow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7-533D-469D-B8D1-96560E10F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Sheet5!$A$4:$A$7</c:f>
              <c:strCache>
                <c:ptCount val="4"/>
                <c:pt idx="0">
                  <c:v>Agree</c:v>
                </c:pt>
                <c:pt idx="1">
                  <c:v>Disagree</c:v>
                </c:pt>
                <c:pt idx="2">
                  <c:v>Somewhat Agree</c:v>
                </c:pt>
                <c:pt idx="3">
                  <c:v>Somewhat Disagree</c:v>
                </c:pt>
              </c:strCache>
            </c:strRef>
          </c:cat>
          <c:val>
            <c:numRef>
              <c:f>Sheet5!$B$4:$B$7</c:f>
              <c:numCache>
                <c:formatCode>General</c:formatCode>
                <c:ptCount val="4"/>
                <c:pt idx="0">
                  <c:v>98</c:v>
                </c:pt>
                <c:pt idx="1">
                  <c:v>404</c:v>
                </c:pt>
                <c:pt idx="2">
                  <c:v>53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3D-469D-B8D1-96560E10F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[DCH Survey_Donut_KB.xlsx]Sheet6!PivotTable30</c:name>
    <c:fmtId val="8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2.065728004987321E-2"/>
              <c:y val="-9.7696355600747797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down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0.12018781119926232"/>
              <c:y val="0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32955710761999302"/>
                  <c:h val="0.20353378278085998"/>
                </c:manualLayout>
              </c15:layout>
            </c:ext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0.127752595613079"/>
              <c:y val="3.7746319209379826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26261844388095557"/>
                  <c:h val="0.17068766660436804"/>
                </c:manualLayout>
              </c15:layout>
            </c:ext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9.9551749634934281E-2"/>
              <c:y val="8.8814868727952537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23486350223171257"/>
                  <c:h val="0.10499543425138419"/>
                </c:manualLayout>
              </c15:layout>
            </c:ext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7.8873251099515915E-2"/>
              <c:y val="-0.14432416168292295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0.12018781119926232"/>
              <c:y val="0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32955710761999302"/>
                  <c:h val="0.20353378278085998"/>
                </c:manualLayout>
              </c15:layout>
            </c:ext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9.9551749634934281E-2"/>
              <c:y val="8.8814868727952537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23486350223171257"/>
                  <c:h val="0.10499543425138419"/>
                </c:manualLayout>
              </c15:layout>
            </c:ext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0.127752595613079"/>
              <c:y val="3.7746319209379826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26261844388095557"/>
                  <c:h val="0.17068766660436804"/>
                </c:manualLayout>
              </c15:layout>
            </c:ext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7.8873251099515915E-2"/>
              <c:y val="-0.14432416168292295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2.065728004987321E-2"/>
              <c:y val="-9.7696355600747797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down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0.12018781119926232"/>
              <c:y val="0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32955710761999302"/>
                  <c:h val="0.20353378278085998"/>
                </c:manualLayout>
              </c15:layout>
            </c:ext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9.9551749634934281E-2"/>
              <c:y val="8.8814868727952537E-3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23486350223171257"/>
                  <c:h val="0.10499543425138419"/>
                </c:manualLayout>
              </c15:layout>
            </c:ext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0.127752595613079"/>
              <c:y val="3.7746319209379826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leftArrowCallout">
                  <a:avLst/>
                </a:prstGeom>
                <a:noFill/>
                <a:ln>
                  <a:noFill/>
                </a:ln>
              </c15:spPr>
              <c15:layout>
                <c:manualLayout>
                  <c:w val="0.26261844388095557"/>
                  <c:h val="0.17068766660436804"/>
                </c:manualLayout>
              </c15:layout>
            </c:ext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7.8873251099515915E-2"/>
              <c:y val="-0.14432416168292295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rec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-2.065728004987321E-2"/>
              <c:y val="-9.7696355600747797E-2"/>
            </c:manualLayout>
          </c:layout>
          <c:spPr>
            <a:solidFill>
              <a:schemeClr val="lt1"/>
            </a:solidFill>
            <a:ln>
              <a:solidFill>
                <a:schemeClr val="dk1">
                  <a:lumMod val="25000"/>
                  <a:lumOff val="75000"/>
                </a:scheme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downArrow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20186095920460748"/>
          <c:y val="0.14566932231283009"/>
          <c:w val="0.62256901742176152"/>
          <c:h val="0.73609308637438298"/>
        </c:manualLayout>
      </c:layout>
      <c:doughnutChart>
        <c:varyColors val="1"/>
        <c:ser>
          <c:idx val="0"/>
          <c:order val="0"/>
          <c:tx>
            <c:strRef>
              <c:f>Sheet6!$B$3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D37-4D1C-B459-22D6FEB7AB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37-4D1C-B459-22D6FEB7AB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37-4D1C-B459-22D6FEB7AB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D37-4D1C-B459-22D6FEB7AB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D37-4D1C-B459-22D6FEB7AB1B}"/>
              </c:ext>
            </c:extLst>
          </c:dPt>
          <c:dLbls>
            <c:dLbl>
              <c:idx val="0"/>
              <c:layout>
                <c:manualLayout>
                  <c:x val="0.12053775323223434"/>
                  <c:y val="-1.3288141745800855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276543750207435"/>
                      <c:h val="0.176957499289258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D37-4D1C-B459-22D6FEB7AB1B}"/>
                </c:ext>
              </c:extLst>
            </c:dLbl>
            <c:dLbl>
              <c:idx val="1"/>
              <c:layout>
                <c:manualLayout>
                  <c:x val="9.9551749634934281E-2"/>
                  <c:y val="8.8814868727952537E-3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86350223171257"/>
                      <c:h val="0.104995434251384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D37-4D1C-B459-22D6FEB7AB1B}"/>
                </c:ext>
              </c:extLst>
            </c:dLbl>
            <c:dLbl>
              <c:idx val="2"/>
              <c:layout>
                <c:manualLayout>
                  <c:x val="0.127752595613079"/>
                  <c:y val="3.7746319209379826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61844388095557"/>
                      <c:h val="0.170687666604368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D37-4D1C-B459-22D6FEB7AB1B}"/>
                </c:ext>
              </c:extLst>
            </c:dLbl>
            <c:dLbl>
              <c:idx val="3"/>
              <c:layout>
                <c:manualLayout>
                  <c:x val="-7.611084526036456E-2"/>
                  <c:y val="-0.13388356152302916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752483287655342"/>
                      <c:h val="0.217203566892081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D37-4D1C-B459-22D6FEB7AB1B}"/>
                </c:ext>
              </c:extLst>
            </c:dLbl>
            <c:dLbl>
              <c:idx val="4"/>
              <c:layout>
                <c:manualLayout>
                  <c:x val="-2.065728004987321E-2"/>
                  <c:y val="-9.7696355600747797E-2"/>
                </c:manualLayout>
              </c:layout>
              <c:spPr>
                <a:solidFill>
                  <a:schemeClr val="lt1"/>
                </a:solidFill>
                <a:ln>
                  <a:solidFill>
                    <a:schemeClr val="dk1">
                      <a:lumMod val="25000"/>
                      <a:lumOff val="75000"/>
                    </a:scheme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downArrow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9-9D37-4D1C-B459-22D6FEB7AB1B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leftArrow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Sheet6!$A$4:$A$8</c:f>
              <c:strCache>
                <c:ptCount val="5"/>
                <c:pt idx="0">
                  <c:v>Access to the providers/specialties I need</c:v>
                </c:pt>
                <c:pt idx="1">
                  <c:v>Denial of care/services</c:v>
                </c:pt>
                <c:pt idx="2">
                  <c:v>Getting help/answers to my questions</c:v>
                </c:pt>
                <c:pt idx="3">
                  <c:v>High/unpredictable out-of-pocket expenses for other healthcare services</c:v>
                </c:pt>
                <c:pt idx="4">
                  <c:v>Quality of care/services</c:v>
                </c:pt>
              </c:strCache>
            </c:strRef>
          </c:cat>
          <c:val>
            <c:numRef>
              <c:f>Sheet6!$B$4:$B$8</c:f>
              <c:numCache>
                <c:formatCode>General</c:formatCode>
                <c:ptCount val="5"/>
                <c:pt idx="0">
                  <c:v>90</c:v>
                </c:pt>
                <c:pt idx="1">
                  <c:v>30</c:v>
                </c:pt>
                <c:pt idx="2">
                  <c:v>38</c:v>
                </c:pt>
                <c:pt idx="3">
                  <c:v>218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D37-4D1C-B459-22D6FEB7AB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[DCH Survey_Donut_KB.xlsx]Sheet7!PivotTable35</c:name>
    <c:fmtId val="3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4.2941492216853746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4.2941492216853746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dLbl>
          <c:idx val="0"/>
          <c:layout>
            <c:manualLayout>
              <c:x val="4.2941492216853746E-3"/>
              <c:y val="0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>
        <c:manualLayout>
          <c:layoutTarget val="inner"/>
          <c:xMode val="edge"/>
          <c:yMode val="edge"/>
          <c:x val="0.14031217112353711"/>
          <c:y val="5.042842048825027E-3"/>
          <c:w val="0.72659118093330111"/>
          <c:h val="0.99495715795117479"/>
        </c:manualLayout>
      </c:layout>
      <c:doughnutChart>
        <c:varyColors val="1"/>
        <c:ser>
          <c:idx val="0"/>
          <c:order val="0"/>
          <c:tx>
            <c:strRef>
              <c:f>Sheet7!$B$3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78-451A-A60C-80B50E4D8C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778-451A-A60C-80B50E4D8C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778-451A-A60C-80B50E4D8C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778-451A-A60C-80B50E4D8C19}"/>
              </c:ext>
            </c:extLst>
          </c:dPt>
          <c:dLbls>
            <c:dLbl>
              <c:idx val="0"/>
              <c:layout>
                <c:manualLayout>
                  <c:x val="4.2941492216853746E-3"/>
                  <c:y val="0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78-451A-A60C-80B50E4D8C19}"/>
                </c:ext>
              </c:extLst>
            </c:dLbl>
            <c:dLbl>
              <c:idx val="2"/>
              <c:layout>
                <c:manualLayout>
                  <c:x val="-7.3863952926461807E-2"/>
                  <c:y val="-2.93835980776354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81945668343805"/>
                      <c:h val="0.1594710651557195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778-451A-A60C-80B50E4D8C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Sheet7!$A$4:$A$7</c:f>
              <c:strCache>
                <c:ptCount val="4"/>
                <c:pt idx="0">
                  <c:v>Agree</c:v>
                </c:pt>
                <c:pt idx="1">
                  <c:v>Disagree</c:v>
                </c:pt>
                <c:pt idx="2">
                  <c:v>Somewhat Agree</c:v>
                </c:pt>
                <c:pt idx="3">
                  <c:v>Somewhat Disagree</c:v>
                </c:pt>
              </c:strCache>
            </c:strRef>
          </c:cat>
          <c:val>
            <c:numRef>
              <c:f>Sheet7!$B$4:$B$7</c:f>
              <c:numCache>
                <c:formatCode>General</c:formatCode>
                <c:ptCount val="4"/>
                <c:pt idx="0">
                  <c:v>122</c:v>
                </c:pt>
                <c:pt idx="1">
                  <c:v>202</c:v>
                </c:pt>
                <c:pt idx="2">
                  <c:v>160</c:v>
                </c:pt>
                <c:pt idx="3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78-451A-A60C-80B50E4D8C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D66A-6699-22AA-2455-D1C3C6EB6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666267-FA40-E98A-C378-897303CAF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40998-6734-8CAB-B640-16327354E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F15C1-4C57-9A34-0CDA-8E93A54DC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CBEF9-0AD6-3B5D-A9E3-B887F93B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8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20620-C868-B70E-6813-59670FF7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42ACC-255B-1E39-5D0A-5B24696FA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7605E-6329-3D34-894C-A6962260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C3439-F7EE-7AA6-A4E6-17C9E9E9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522C0-B8DB-F972-2A0F-055083742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5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90A57-28F3-D71A-3524-089EAEB74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D8208-35D9-B751-EB7C-ACA1498C2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143FF-0999-8195-8EDF-1D574D5E9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265F5-7A31-2D6A-FB4E-2FB0EDFA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5D74C-F82E-12E5-3A9C-B9C29CE9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7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0F5A-D6FA-2220-7FE9-F92B89C9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5110B-9001-789B-0383-C72DD7621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285E3-E7B0-50DB-B988-19D6418C7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E6148-7B99-30E2-5973-8E5E75581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E1D92-BB67-6D56-EDEB-61D106075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1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C726B-1D13-2B79-7EB0-5B58E3156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31023-8559-7FE6-6967-3842FCE89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ADAC3-7143-1E01-4239-2775D661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651E5-4CC1-735A-45DC-94BA94EE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9D766-4EF2-D3C3-14C6-787F5E148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8E09F-0EDB-09E7-9D4C-E77B86E4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D0F85-FA4B-5309-B45D-67C692B9C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D7E63-3740-3D75-D42E-03ADDBFA3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45118-3138-DD64-381D-765A08F7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E7DF9-31EF-3A3A-1385-D3E75233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D4BE8-442D-8040-4835-C3A14FFE4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CD32A-86BE-2056-8DC8-14028AB8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B10EC-B470-697A-1E29-57196D357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C28E76-F82D-C70B-704A-7EDBC6831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BDFB95-E1C6-9D02-92D4-E723415D9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76BD93-1D5D-1D56-DA6E-DCC72F834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81C798-D034-05B3-6A3C-A582F3D6F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0AEB8-4ACC-8A01-6C15-2995AC9A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CE1F5-F374-9867-9419-276B559C2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5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2EC67-3422-787A-82ED-5E49041B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CBC0C2-38EB-2D28-7E8E-A09E9CA0D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6067C-357A-01AD-E37A-32CEA762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A38ECD-3C04-08F4-8814-73D568F9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9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F44CE9-8994-8254-7EEB-337366C7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6D506-FBDA-8FC5-3A9F-6EF4332D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342E2-B782-30A6-C668-656DED61A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2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72ED4-17BB-C81D-902B-751320B87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A3974-A4AF-1455-3EA7-E314AE883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696EC-65AE-0188-0A89-61019E85C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745ED-758C-15D4-10B1-04763F5E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21EEB-0AA3-C817-D51B-067B28032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EBDEC-65E0-EA6D-A95E-5F7C1E5E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2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8CD70-3F73-B24D-FAA9-220772D99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26AC8-6F20-F944-74FF-92F84CB6D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2E1CC-28A0-BE2A-C895-1A888B52B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E346B5-E24A-6E49-E121-D644B4945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9C3FB-93CE-4BA1-6F2F-F3019CFDB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8E4B2-06E3-FF8F-3AE5-4AEE9C82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4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E8AE26-7E9F-8CC2-C504-F87C6DF05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6D0B8-D43C-6890-5FD9-4E6EF79D6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4E132-4384-C954-45CC-24B16853C6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43404-B6AA-4555-A97A-0001C558C43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57A00-5E65-7A93-9371-D2BA63364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0F3DE-0CDB-E795-8983-0EFFCB8BF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23E2-A8C1-4118-9E51-B680A7A90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5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EA406-B890-550C-D88F-3C817B9A67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>
                <a:latin typeface="Sitka Heading" pitchFamily="2" charset="0"/>
              </a:rPr>
            </a:br>
            <a:br>
              <a:rPr lang="en-US" sz="4000" dirty="0">
                <a:latin typeface="Sitka Heading" pitchFamily="2" charset="0"/>
              </a:rPr>
            </a:br>
            <a:br>
              <a:rPr lang="en-US" sz="4000" dirty="0">
                <a:latin typeface="Sitka Heading" pitchFamily="2" charset="0"/>
              </a:rPr>
            </a:br>
            <a:br>
              <a:rPr lang="en-US" sz="4000" dirty="0">
                <a:latin typeface="Sitka Heading" pitchFamily="2" charset="0"/>
              </a:rPr>
            </a:br>
            <a:br>
              <a:rPr lang="en-US" sz="4000" dirty="0">
                <a:latin typeface="Sitka Heading" pitchFamily="2" charset="0"/>
              </a:rPr>
            </a:br>
            <a:br>
              <a:rPr lang="en-US" sz="4000" dirty="0">
                <a:latin typeface="Sitka Heading" pitchFamily="2" charset="0"/>
              </a:rPr>
            </a:br>
            <a:br>
              <a:rPr lang="en-US" sz="4000" dirty="0">
                <a:latin typeface="Sitka Heading" pitchFamily="2" charset="0"/>
              </a:rPr>
            </a:br>
            <a:br>
              <a:rPr lang="en-US" sz="4000" dirty="0">
                <a:latin typeface="Sitka Heading" pitchFamily="2" charset="0"/>
              </a:rPr>
            </a:br>
            <a:br>
              <a:rPr lang="en-US" sz="4000" dirty="0">
                <a:latin typeface="Sitka Heading" pitchFamily="2" charset="0"/>
              </a:rPr>
            </a:br>
            <a:br>
              <a:rPr lang="en-US" sz="4000" dirty="0">
                <a:latin typeface="Sitka Heading" pitchFamily="2" charset="0"/>
              </a:rPr>
            </a:br>
            <a:br>
              <a:rPr lang="en-US" sz="4000" dirty="0">
                <a:latin typeface="Sitka Heading" pitchFamily="2" charset="0"/>
              </a:rPr>
            </a:br>
            <a:r>
              <a:rPr lang="en-US" sz="4000" dirty="0">
                <a:latin typeface="Sitka Heading" pitchFamily="2" charset="0"/>
              </a:rPr>
              <a:t>GSRA Members’ Experience </a:t>
            </a:r>
            <a:br>
              <a:rPr lang="en-US" sz="4000" dirty="0">
                <a:latin typeface="Sitka Heading" pitchFamily="2" charset="0"/>
              </a:rPr>
            </a:br>
            <a:r>
              <a:rPr lang="en-US" sz="4000" dirty="0">
                <a:latin typeface="Sitka Heading" pitchFamily="2" charset="0"/>
              </a:rPr>
              <a:t>with Out-of-Pocket Prescription Drug Costs</a:t>
            </a:r>
            <a:br>
              <a:rPr lang="en-US" sz="4000" dirty="0">
                <a:latin typeface="Sitka Heading" pitchFamily="2" charset="0"/>
              </a:rPr>
            </a:br>
            <a:r>
              <a:rPr lang="en-US" sz="4000" dirty="0">
                <a:latin typeface="Sitka Heading" pitchFamily="2" charset="0"/>
              </a:rPr>
              <a:t>in SHBP Medicare Advantage Plans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377019-52A3-1A9F-99BB-B6E5CB270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Sitka Heading" pitchFamily="2" charset="0"/>
              </a:rPr>
              <a:t>Online Survey Results</a:t>
            </a:r>
          </a:p>
          <a:p>
            <a:r>
              <a:rPr lang="en-US" dirty="0">
                <a:latin typeface="Sitka Heading" pitchFamily="2" charset="0"/>
              </a:rPr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141885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13C38CC-545C-4F20-38F9-0AAC0B090F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393252"/>
              </p:ext>
            </p:extLst>
          </p:nvPr>
        </p:nvGraphicFramePr>
        <p:xfrm>
          <a:off x="2366962" y="480060"/>
          <a:ext cx="7458075" cy="5613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15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6B05E9B-C479-227D-FC1A-680ED2AC8F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680705"/>
              </p:ext>
            </p:extLst>
          </p:nvPr>
        </p:nvGraphicFramePr>
        <p:xfrm>
          <a:off x="2085975" y="377190"/>
          <a:ext cx="7486649" cy="5929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502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6F05461-ADC7-6965-6A97-57F1F536C6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735839"/>
              </p:ext>
            </p:extLst>
          </p:nvPr>
        </p:nvGraphicFramePr>
        <p:xfrm>
          <a:off x="3205162" y="1057276"/>
          <a:ext cx="6081713" cy="495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123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A5A36B8-2875-9399-4A40-2EC1A06845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168414"/>
              </p:ext>
            </p:extLst>
          </p:nvPr>
        </p:nvGraphicFramePr>
        <p:xfrm>
          <a:off x="3047999" y="557213"/>
          <a:ext cx="6810375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495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A65D3D0-1AC0-E601-2437-C3DDD3A423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727851"/>
              </p:ext>
            </p:extLst>
          </p:nvPr>
        </p:nvGraphicFramePr>
        <p:xfrm>
          <a:off x="2700338" y="500063"/>
          <a:ext cx="6657975" cy="578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765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E58BE1D-BDCD-E1D4-21A4-769E106757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608139"/>
              </p:ext>
            </p:extLst>
          </p:nvPr>
        </p:nvGraphicFramePr>
        <p:xfrm>
          <a:off x="2862263" y="83903"/>
          <a:ext cx="7110412" cy="669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AB93A0C-B7C2-552D-E57A-E1A5ECEC3F45}"/>
              </a:ext>
            </a:extLst>
          </p:cNvPr>
          <p:cNvSpPr txBox="1"/>
          <p:nvPr/>
        </p:nvSpPr>
        <p:spPr>
          <a:xfrm>
            <a:off x="685800" y="1457325"/>
            <a:ext cx="26431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Thinking of other healthcare services (besides prescription drug coverage), which ONE of the following is the biggest issue with your plan?  Please choose the one that is most important.</a:t>
            </a:r>
          </a:p>
        </p:txBody>
      </p:sp>
    </p:spTree>
    <p:extLst>
      <p:ext uri="{BB962C8B-B14F-4D97-AF65-F5344CB8AC3E}">
        <p14:creationId xmlns:p14="http://schemas.microsoft.com/office/powerpoint/2010/main" val="1133296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962111A-9669-8601-D5F0-2506F47ADA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293107"/>
              </p:ext>
            </p:extLst>
          </p:nvPr>
        </p:nvGraphicFramePr>
        <p:xfrm>
          <a:off x="4629150" y="1350168"/>
          <a:ext cx="5276850" cy="4321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D9E0D87-621A-9283-2454-3EC0FE1C9268}"/>
              </a:ext>
            </a:extLst>
          </p:cNvPr>
          <p:cNvSpPr txBox="1"/>
          <p:nvPr/>
        </p:nvSpPr>
        <p:spPr>
          <a:xfrm>
            <a:off x="885825" y="1752600"/>
            <a:ext cx="33956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 would be willing to pay a somewhat higher premium in order to have more predictable, manageable coverage and fewer OOP expenses.</a:t>
            </a:r>
          </a:p>
        </p:txBody>
      </p:sp>
    </p:spTree>
    <p:extLst>
      <p:ext uri="{BB962C8B-B14F-4D97-AF65-F5344CB8AC3E}">
        <p14:creationId xmlns:p14="http://schemas.microsoft.com/office/powerpoint/2010/main" val="284673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496</TotalTime>
  <Words>249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Sitka Heading</vt:lpstr>
      <vt:lpstr>Office Theme</vt:lpstr>
      <vt:lpstr>           GSRA Members’ Experience  with Out-of-Pocket Prescription Drug Costs in SHBP Medicare Advantage Plans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Beverly Littlefield</dc:creator>
  <cp:lastModifiedBy>Beverly Littlefield</cp:lastModifiedBy>
  <cp:revision>11</cp:revision>
  <dcterms:created xsi:type="dcterms:W3CDTF">2022-07-12T14:48:23Z</dcterms:created>
  <dcterms:modified xsi:type="dcterms:W3CDTF">2022-07-12T23:53:58Z</dcterms:modified>
</cp:coreProperties>
</file>