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016B9C-01CE-4F31-9E20-89F0C54A33DF}" v="1" dt="2025-10-23T15:15:36.753"/>
    <p1510:client id="{A4CAC380-0CEA-431B-B806-1EF73209D8A2}" v="11" dt="2025-10-22T17:37:41.484"/>
    <p1510:client id="{AA4B24B0-F7AB-4ECF-A6EF-11CE2F3EE98E}" v="35" dt="2025-10-22T20:36:06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6" autoAdjust="0"/>
    <p:restoredTop sz="94660"/>
  </p:normalViewPr>
  <p:slideViewPr>
    <p:cSldViewPr snapToGrid="0">
      <p:cViewPr varScale="1">
        <p:scale>
          <a:sx n="97" d="100"/>
          <a:sy n="97" d="100"/>
        </p:scale>
        <p:origin x="82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3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4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6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8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8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1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8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7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8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7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4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0D27D1-0775-4C3B-9A09-91BC4477A483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4E9F9-0E32-4134-BA73-176E3DFAC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6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ga.gov/legislation/69712" TargetMode="External"/><Relationship Id="rId2" Type="http://schemas.openxmlformats.org/officeDocument/2006/relationships/hyperlink" Target="https://www.legis.ga.gov/legislation/6949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egis.ga.gov/legislation/69410" TargetMode="External"/><Relationship Id="rId4" Type="http://schemas.openxmlformats.org/officeDocument/2006/relationships/hyperlink" Target="https://www.legis.ga.gov/legislation/7026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8D59A-8D72-F393-BE53-D914FB692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0"/>
            <a:ext cx="9144000" cy="3429000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Georgia State Retirees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2C518-5926-4DD3-190B-6B4E57F3E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9275805" cy="2650481"/>
          </a:xfrm>
        </p:spPr>
        <p:txBody>
          <a:bodyPr>
            <a:noAutofit/>
          </a:bodyPr>
          <a:lstStyle/>
          <a:p>
            <a:r>
              <a:rPr lang="en-US" sz="3600" b="1" dirty="0"/>
              <a:t>2025 GSRA ANNUAL MEETING </a:t>
            </a:r>
          </a:p>
          <a:p>
            <a:r>
              <a:rPr lang="en-US" sz="3600" b="1" dirty="0"/>
              <a:t>LEGISLATIVE REVIEW</a:t>
            </a:r>
          </a:p>
          <a:p>
            <a:r>
              <a:rPr lang="en-US" sz="3600" b="1" dirty="0"/>
              <a:t>Chuck Freedman and Chuck Clay</a:t>
            </a:r>
          </a:p>
          <a:p>
            <a:r>
              <a:rPr lang="en-US" sz="3600" b="1" dirty="0"/>
              <a:t>GSRA Legislative Liaisons </a:t>
            </a:r>
          </a:p>
        </p:txBody>
      </p:sp>
      <p:pic>
        <p:nvPicPr>
          <p:cNvPr id="4" name="Picture 3" descr="A picture containing text, clipart">
            <a:extLst>
              <a:ext uri="{FF2B5EF4-FFF2-40B4-BE49-F238E27FC236}">
                <a16:creationId xmlns:a16="http://schemas.microsoft.com/office/drawing/2014/main" id="{EA5B65B9-8EAE-752A-6DF0-9904DD98E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833" y="469224"/>
            <a:ext cx="394335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5048-FEF7-31B8-9EAF-B6565A699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7" y="1578428"/>
            <a:ext cx="11854543" cy="5170715"/>
          </a:xfrm>
        </p:spPr>
        <p:txBody>
          <a:bodyPr>
            <a:normAutofit fontScale="92500" lnSpcReduction="20000"/>
          </a:bodyPr>
          <a:lstStyle/>
          <a:p>
            <a:pPr marL="0" indent="0" algn="ctr" fontAlgn="b">
              <a:buNone/>
            </a:pPr>
            <a:r>
              <a:rPr lang="en-US" sz="3500" b="1" u="sng" dirty="0"/>
              <a:t>RETIREMENT BILLS</a:t>
            </a:r>
          </a:p>
          <a:p>
            <a:pPr algn="ctr" fontAlgn="b"/>
            <a:endParaRPr lang="en-US" sz="1100" dirty="0"/>
          </a:p>
          <a:p>
            <a:pPr fontAlgn="ctr"/>
            <a:r>
              <a:rPr lang="en-US" sz="3100" dirty="0"/>
              <a:t>HB 337 	State Law Enforcement Officer Plan' or 'SLEO Plan'</a:t>
            </a:r>
          </a:p>
          <a:p>
            <a:pPr fontAlgn="ctr"/>
            <a:r>
              <a:rPr lang="en-US" sz="3100" dirty="0"/>
              <a:t>HB 438 	Permit certain sworn law enforcement officers to be eligible 		for retirement benefits at age 55</a:t>
            </a:r>
          </a:p>
          <a:p>
            <a:pPr fontAlgn="ctr"/>
            <a:r>
              <a:rPr lang="en-US" sz="3100" dirty="0"/>
              <a:t>HB 808	Same benefits provisions as HB 337 for expanded 				membership</a:t>
            </a:r>
          </a:p>
          <a:p>
            <a:pPr fontAlgn="ctr"/>
            <a:r>
              <a:rPr lang="en-US" sz="3100" dirty="0"/>
              <a:t>HB 891	Raise GSEPS employee contributions to fund additional 0.5% 		annual formula benefit post '26</a:t>
            </a:r>
          </a:p>
          <a:p>
            <a:pPr fontAlgn="ctr"/>
            <a:r>
              <a:rPr lang="en-US" sz="3100" dirty="0"/>
              <a:t>SB 11	Allow veterans buy-in of service time</a:t>
            </a:r>
          </a:p>
          <a:p>
            <a:pPr fontAlgn="ctr"/>
            <a:r>
              <a:rPr lang="en-US" sz="3100" dirty="0"/>
              <a:t>SB 339	Mandate annual 3% except for dire revenues; make GSEPS 		COLA-eligible</a:t>
            </a:r>
          </a:p>
          <a:p>
            <a:pPr fontAlgn="ctr"/>
            <a:r>
              <a:rPr lang="en-US" sz="3100" dirty="0"/>
              <a:t>SB 342	Increase % of 911 fees to add to POAB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66C28F-2185-02BC-C8DE-C98B347095E5}"/>
              </a:ext>
            </a:extLst>
          </p:cNvPr>
          <p:cNvSpPr txBox="1">
            <a:spLocks/>
          </p:cNvSpPr>
          <p:nvPr/>
        </p:nvSpPr>
        <p:spPr>
          <a:xfrm>
            <a:off x="206828" y="223611"/>
            <a:ext cx="11854543" cy="1161597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2025 BILLS THAT IMPACT ERS RETIREES  </a:t>
            </a:r>
            <a:r>
              <a:rPr lang="en-US" sz="2700" b="1" dirty="0"/>
              <a:t>1 of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5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EBD97-163F-13BC-0B2E-E405E04B0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62C89-7654-CCD9-090A-D33A9D4E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28" y="223612"/>
            <a:ext cx="11854543" cy="78876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FY 2025 BILLS THAT IMPACT ERS RETIREES  </a:t>
            </a:r>
            <a:r>
              <a:rPr lang="en-US" sz="2700" b="1" dirty="0"/>
              <a:t>2 of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129A2-F5EE-9140-86E0-3AFF0AFC6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8" y="1853293"/>
            <a:ext cx="11778343" cy="500470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A5A10FA-835C-9930-6282-1D780A070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22805"/>
              </p:ext>
            </p:extLst>
          </p:nvPr>
        </p:nvGraphicFramePr>
        <p:xfrm>
          <a:off x="206827" y="1012372"/>
          <a:ext cx="11778343" cy="3304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0715">
                  <a:extLst>
                    <a:ext uri="{9D8B030D-6E8A-4147-A177-3AD203B41FA5}">
                      <a16:colId xmlns:a16="http://schemas.microsoft.com/office/drawing/2014/main" val="362394406"/>
                    </a:ext>
                  </a:extLst>
                </a:gridCol>
                <a:gridCol w="10417628">
                  <a:extLst>
                    <a:ext uri="{9D8B030D-6E8A-4147-A177-3AD203B41FA5}">
                      <a16:colId xmlns:a16="http://schemas.microsoft.com/office/drawing/2014/main" val="732309722"/>
                    </a:ext>
                  </a:extLst>
                </a:gridCol>
              </a:tblGrid>
              <a:tr h="416886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HEALTH AND HEALTH INSURANCE BILLS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06881"/>
                  </a:ext>
                </a:extLst>
              </a:tr>
              <a:tr h="8264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sng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hlinkClick r:id="rId2"/>
                        </a:rPr>
                        <a:t>HB 124 </a:t>
                      </a:r>
                      <a:endParaRPr lang="en-US" sz="2800" b="0" i="0" u="sng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SHBP: require coverage for healthcare services for certain pediatric autoimmune neuropsychiatric disorders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21752989"/>
                  </a:ext>
                </a:extLst>
              </a:tr>
              <a:tr h="12360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sng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hlinkClick r:id="rId3"/>
                        </a:rPr>
                        <a:t>HB 196 </a:t>
                      </a:r>
                      <a:endParaRPr lang="en-US" sz="2800" b="0" i="0" u="sng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SHBP: require that drugs dispensed for self-administration be reimbursed using a transparent, index-based price, plus a dispensing fee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37038788"/>
                  </a:ext>
                </a:extLst>
              </a:tr>
              <a:tr h="7210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sng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hlinkClick r:id="rId4"/>
                        </a:rPr>
                        <a:t>HB 422</a:t>
                      </a:r>
                      <a:endParaRPr lang="en-US" sz="2800" b="0" i="0" u="sng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SHBP: add a High-Deductible Plan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333547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50D474-B0DD-E07C-5E10-096066288F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821436"/>
              </p:ext>
            </p:extLst>
          </p:nvPr>
        </p:nvGraphicFramePr>
        <p:xfrm>
          <a:off x="244927" y="4316573"/>
          <a:ext cx="11778343" cy="2197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0715">
                  <a:extLst>
                    <a:ext uri="{9D8B030D-6E8A-4147-A177-3AD203B41FA5}">
                      <a16:colId xmlns:a16="http://schemas.microsoft.com/office/drawing/2014/main" val="2094716503"/>
                    </a:ext>
                  </a:extLst>
                </a:gridCol>
                <a:gridCol w="10417628">
                  <a:extLst>
                    <a:ext uri="{9D8B030D-6E8A-4147-A177-3AD203B41FA5}">
                      <a16:colId xmlns:a16="http://schemas.microsoft.com/office/drawing/2014/main" val="3145642130"/>
                    </a:ext>
                  </a:extLst>
                </a:gridCol>
              </a:tblGrid>
              <a:tr h="468230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800" b="1" i="0" u="sng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OTHER SIGNED BILLS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951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HB 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FY '25 amended budget: $26.75 M for bonuses; $500 for Pension Fund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12102838"/>
                  </a:ext>
                </a:extLst>
              </a:tr>
              <a:tr h="3997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HB 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FY '26 general budget: $36.75 M for bonuses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0751859"/>
                  </a:ext>
                </a:extLst>
              </a:tr>
              <a:tr h="3997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sng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hlinkClick r:id="rId5"/>
                        </a:rPr>
                        <a:t>HB 78</a:t>
                      </a:r>
                      <a:endParaRPr lang="en-US" sz="2800" b="0" i="0" u="sng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ERS raise limit of total funds in alternative investments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592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73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6E5B6-E876-EF4A-CFDC-E57CF9BEE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B34B2-DCD9-DB9E-4A92-D97E9725C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28" y="1578429"/>
            <a:ext cx="11854543" cy="5279571"/>
          </a:xfrm>
        </p:spPr>
        <p:txBody>
          <a:bodyPr>
            <a:normAutofit/>
          </a:bodyPr>
          <a:lstStyle/>
          <a:p>
            <a:pPr marL="0" indent="0" algn="ctr" fontAlgn="b">
              <a:buNone/>
            </a:pPr>
            <a:endParaRPr lang="en-US" sz="3400" b="1" u="sng" dirty="0"/>
          </a:p>
          <a:p>
            <a:pPr marL="0" indent="0" algn="ctr" fontAlgn="b">
              <a:buNone/>
            </a:pPr>
            <a:r>
              <a:rPr lang="en-US" sz="3400" b="1" u="sng" dirty="0"/>
              <a:t>BONUS: ERS ACTIONS</a:t>
            </a:r>
          </a:p>
          <a:p>
            <a:pPr marL="0" indent="0" algn="ctr" fontAlgn="b">
              <a:buNone/>
            </a:pPr>
            <a:endParaRPr lang="en-US" sz="1000" b="1" u="sng" dirty="0"/>
          </a:p>
          <a:p>
            <a:r>
              <a:rPr lang="en-US" sz="2900" dirty="0"/>
              <a:t>June 2025: One-time payment of 4.5% of annual ERS benefit, to maximum payment of about $573.</a:t>
            </a:r>
          </a:p>
          <a:p>
            <a:r>
              <a:rPr lang="en-US" sz="2900" dirty="0"/>
              <a:t>Future one-time payments: Will be processed in early December 2025.  </a:t>
            </a:r>
            <a:r>
              <a:rPr lang="en-US" sz="2900" b="1" dirty="0"/>
              <a:t>5%</a:t>
            </a:r>
            <a:r>
              <a:rPr lang="en-US" sz="2900" dirty="0"/>
              <a:t> of the annual ERS benefit in pay to a maximum payment of about $830.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4A4CB0-BEF0-4E90-3ED4-40C2D32D6CB0}"/>
              </a:ext>
            </a:extLst>
          </p:cNvPr>
          <p:cNvSpPr txBox="1">
            <a:spLocks/>
          </p:cNvSpPr>
          <p:nvPr/>
        </p:nvSpPr>
        <p:spPr>
          <a:xfrm>
            <a:off x="206828" y="223611"/>
            <a:ext cx="11854543" cy="1161597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2025 BILLS THAT IMPACT ERS RETIREES  </a:t>
            </a:r>
            <a:r>
              <a:rPr lang="en-US" sz="2700" b="1" dirty="0"/>
              <a:t>3 of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14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</TotalTime>
  <Words>304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Georgia State Retirees Association</vt:lpstr>
      <vt:lpstr>PowerPoint Presentation</vt:lpstr>
      <vt:lpstr>FY 2025 BILLS THAT IMPACT ERS RETIREES  2 of 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SMITH BEN</dc:creator>
  <cp:lastModifiedBy>Kevin Burke</cp:lastModifiedBy>
  <cp:revision>6</cp:revision>
  <dcterms:created xsi:type="dcterms:W3CDTF">2025-10-21T22:42:58Z</dcterms:created>
  <dcterms:modified xsi:type="dcterms:W3CDTF">2025-10-23T15:50:55Z</dcterms:modified>
</cp:coreProperties>
</file>