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5" r:id="rId7"/>
    <p:sldId id="266" r:id="rId8"/>
    <p:sldId id="263" r:id="rId9"/>
    <p:sldId id="269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5F3110-066A-463D-A4F6-9BB534E46689}" v="12" dt="2024-10-04T16:06:38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9807B-85A4-C5BA-6F85-D4AB3C2D7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8FA649-E914-6719-6DBD-82107A4ADE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EF0A9-42C4-4A11-60C3-5DBCB124C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539F9-C38C-B776-16D5-2A8D6AA19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97EF1-3007-12C1-FF4A-98D22F662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4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BCC00-EE79-60B9-B1C7-6FE19DC0B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94E47E-6980-1808-E6F8-B8C7778D9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E914D-3B58-C37C-F6DE-D493072D4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380B8-244D-4365-3F4D-465241707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926B8-6BDD-090F-BF28-3AF56FF45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2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2387FF-A70F-B46C-3AC7-430495A8F5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8EF78D-634B-EEC1-21CE-574219D66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7E7F2-8985-C186-C005-5C9F4BA2E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C8B2C-4A68-2885-829B-5989CA117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F7D0-6085-6E63-99C3-28CC270D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1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82EEE-CD18-4C2D-3D0C-DBBCF1716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5FBE8-E1E9-E6BD-BFBE-5F5524D28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D2EA5-985A-0A77-C879-463E8B7E2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B17DE-ED64-FE6E-40F3-502C1744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9829-6317-0EF4-0E23-B18B1964E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03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9A49A-7781-8BDB-8AF9-EFEFFED71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6433C-DD2D-82D5-FF90-CE52C3266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36935-5FFA-E522-90B7-36737FC9E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1E31D-7904-348A-0AB2-538B42409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69843-7F43-629A-E4D8-BD36605DC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6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48BA2-F2E5-B5D9-D9AD-0F746BDD5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E7A33-D86C-6BF1-9F96-733BD26E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52A0E-0457-CF4E-C480-37F1C2A16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783FD7-00A8-8CCC-783E-72ABB1F10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942DF-7EE1-B4C2-1983-0EACFEAE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E4A98-1DC4-623A-3B45-6270D2D5E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1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7EDB6-33AD-D6A1-88A0-FED29D8CD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5290D-B9E4-16B0-DD8F-D625A0B5C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29AAC-AEE0-FB5F-C328-7D81A1A6A9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E1676F-D624-F0C3-149F-55A66AFC9D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9D92-61FD-1B7A-9925-49DA9303F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CFEF9E-20A6-CE09-5C0A-3DA508C4B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C7EBD-9AD0-6369-1284-EE7EFE673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70F3BA-8F09-283D-2768-CD879EE67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5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52CE0-E7FF-3556-1641-74FFD58CC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A0365D-E2F7-1EEF-DEF3-5E3BAE3A5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07B26-724B-24F5-E7A5-8FA2B7BCB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6C81D9-7B0E-910A-0DB4-6D0E9A316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3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EF2A0B-AB2F-3C46-D992-15B4971F8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B1250C-F1B5-E24F-F3E6-8272E4910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DC06F-846A-18A1-9EFA-3F3F3980B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6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02896-81E4-4D86-C6E8-0A7951F0F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8C05C-8A3E-E31F-3361-4E631AA6B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82BD-78B4-6B29-A14F-FF554F847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98705-EF6B-84F8-75CA-841DC7AB6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6AF6A-7E1A-64C1-AED0-6F5CEBA41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46427-50B4-E5A5-5BC6-F9E0E070E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1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F8AF3-90FA-4D27-0D15-35814D148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BD8834-F8B6-D48E-DD08-796CBCBCF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790710-6554-90D9-16FF-F19CE0F436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88316A-4F33-86A5-191F-780490D8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0A04C-3270-D51D-6A6C-0C8E16FA0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ACA6-18E6-1A54-F3CA-C680CD583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4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D8E38-D8FA-B76D-A546-753D33E5B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BE105-907C-D140-7F61-315DA8E17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691C8-0B25-9320-232E-5936C9A1AB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869FD-3414-40DD-849B-FA2C3DBDDE12}" type="datetimeFigureOut">
              <a:rPr lang="en-US" smtClean="0"/>
              <a:t>10/5/2024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7F4B7-11B2-3FEC-F61A-2E6FAE3A73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13929-83BB-CE8D-543A-8FF1D0209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C9E25-869F-4FB8-A633-4DCF3036D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8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8D59A-8D72-F393-BE53-D914FB692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702887"/>
            <a:ext cx="9144000" cy="2553076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Georgia State Retirees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2C518-5926-4DD3-190B-6B4E57F3E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275805" cy="2650481"/>
          </a:xfrm>
        </p:spPr>
        <p:txBody>
          <a:bodyPr>
            <a:noAutofit/>
          </a:bodyPr>
          <a:lstStyle/>
          <a:p>
            <a:r>
              <a:rPr lang="en-US" sz="3600" b="1" dirty="0"/>
              <a:t>2024 GSRA ANNUAL MEETING </a:t>
            </a:r>
          </a:p>
          <a:p>
            <a:r>
              <a:rPr lang="en-US" sz="3600" b="1" dirty="0"/>
              <a:t>LEGISLATIVE REVIEW</a:t>
            </a:r>
          </a:p>
          <a:p>
            <a:r>
              <a:rPr lang="en-US" sz="3600" b="1" dirty="0"/>
              <a:t>Chuck Freedman and </a:t>
            </a:r>
            <a:r>
              <a:rPr lang="en-US" sz="3600" b="1"/>
              <a:t>Chuck Clay</a:t>
            </a:r>
            <a:endParaRPr lang="en-US" sz="3600" b="1" dirty="0"/>
          </a:p>
          <a:p>
            <a:r>
              <a:rPr lang="en-US" sz="3600" b="1" dirty="0"/>
              <a:t>GSRA Legislative Liaisons </a:t>
            </a:r>
          </a:p>
        </p:txBody>
      </p:sp>
      <p:pic>
        <p:nvPicPr>
          <p:cNvPr id="6" name="Picture 5" descr="A picture containing text, clipart">
            <a:extLst>
              <a:ext uri="{FF2B5EF4-FFF2-40B4-BE49-F238E27FC236}">
                <a16:creationId xmlns:a16="http://schemas.microsoft.com/office/drawing/2014/main" id="{EA5B65B9-8EAE-752A-6DF0-9904DD98E2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833" y="469224"/>
            <a:ext cx="39433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41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C1C2177-66F7-93F5-E0C8-43C5C5C6E7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180" y="286736"/>
            <a:ext cx="2796534" cy="11483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D14A8F-4008-6E52-FDBC-27632B046A79}"/>
              </a:ext>
            </a:extLst>
          </p:cNvPr>
          <p:cNvSpPr txBox="1"/>
          <p:nvPr/>
        </p:nvSpPr>
        <p:spPr>
          <a:xfrm>
            <a:off x="251254" y="1595891"/>
            <a:ext cx="11689491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Oppose any attempt to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use ERS pension fund for any purpose other than direct payment of benefits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 beneficiaries. This includes use of the fund to buy life insurance for beneficiaries with payments to be made to the fund (“dead peasants” insurance).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Continue efforts and develop new strategies to contact all retired and active ERS members in effort to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expand our membership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Communicate with the Public Service Commission to advocate for regulatory decisions and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public utility rate structures that will not adversely impact low- and middle-income citizens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including state retirees and active workers.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60DDCE-51BC-3A86-5EBD-B46DAD5A3364}"/>
              </a:ext>
            </a:extLst>
          </p:cNvPr>
          <p:cNvSpPr txBox="1"/>
          <p:nvPr/>
        </p:nvSpPr>
        <p:spPr>
          <a:xfrm>
            <a:off x="4989040" y="676237"/>
            <a:ext cx="6098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2025 DRAFT LEGISLATIVE GOALS 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518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clipart">
            <a:extLst>
              <a:ext uri="{FF2B5EF4-FFF2-40B4-BE49-F238E27FC236}">
                <a16:creationId xmlns:a16="http://schemas.microsoft.com/office/drawing/2014/main" id="{B7AC1897-A37E-D9FA-734D-538AB0D645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476" y="1161202"/>
            <a:ext cx="3943350" cy="16192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877CB0-03F4-B7C6-D52C-2B5BB8E31407}"/>
              </a:ext>
            </a:extLst>
          </p:cNvPr>
          <p:cNvSpPr txBox="1"/>
          <p:nvPr/>
        </p:nvSpPr>
        <p:spPr>
          <a:xfrm>
            <a:off x="1883560" y="3551524"/>
            <a:ext cx="80805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2024 SESSION</a:t>
            </a:r>
          </a:p>
        </p:txBody>
      </p:sp>
    </p:spTree>
    <p:extLst>
      <p:ext uri="{BB962C8B-B14F-4D97-AF65-F5344CB8AC3E}">
        <p14:creationId xmlns:p14="http://schemas.microsoft.com/office/powerpoint/2010/main" val="41044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E692D9-2149-760D-7BED-C956229893EB}"/>
              </a:ext>
            </a:extLst>
          </p:cNvPr>
          <p:cNvSpPr txBox="1"/>
          <p:nvPr/>
        </p:nvSpPr>
        <p:spPr>
          <a:xfrm>
            <a:off x="530086" y="2002310"/>
            <a:ext cx="11131827" cy="3070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2024 SESSION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FAIRLY GOOD SESSION OVERALL.</a:t>
            </a: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FY 25 COLA OF (UNFORTUNATELY ONLY) 0.25% </a:t>
            </a: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$26.75M FOR “MINI” COLAS APPROPRIATED FOR EACH FYs 2024 and 2025. 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4F6E729-3DF0-BB8F-D26A-BEDB095D0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174" y="0"/>
            <a:ext cx="394335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463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CF8F21-5621-4A9D-F70E-3EE91BF06C98}"/>
              </a:ext>
            </a:extLst>
          </p:cNvPr>
          <p:cNvSpPr txBox="1"/>
          <p:nvPr/>
        </p:nvSpPr>
        <p:spPr>
          <a:xfrm>
            <a:off x="383059" y="2393187"/>
            <a:ext cx="11146332" cy="40133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3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HB 824 TO CREATE NEW LAW ENFORCEMENT RETIREMENT PLAN WITHIN ERS FRAMEWORK PASSED FOR ACTUARIAL REVIEW. (ABOUT $200 MILLION TO PREFUND)</a:t>
            </a:r>
          </a:p>
          <a:p>
            <a:pPr lvl="3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HB 746 TO INCLUDE SUPPLEMENTAL INCOME IN FORMULA TO COMPUTE RETIREMENT BENEFITS (ABOUT $150 MILLION TO PREFUND)</a:t>
            </a:r>
          </a:p>
          <a:p>
            <a:pPr marL="1714500" lvl="3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 descr="A picture containing text, clipart">
            <a:extLst>
              <a:ext uri="{FF2B5EF4-FFF2-40B4-BE49-F238E27FC236}">
                <a16:creationId xmlns:a16="http://schemas.microsoft.com/office/drawing/2014/main" id="{BAEF169F-554E-F933-0F76-652BC5000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325" y="347538"/>
            <a:ext cx="3943350" cy="1619250"/>
          </a:xfrm>
          <a:prstGeom prst="rect">
            <a:avLst/>
          </a:prstGeom>
        </p:spPr>
      </p:pic>
      <p:pic>
        <p:nvPicPr>
          <p:cNvPr id="6" name="Picture 5" descr="A red triangle flag on a pole&#10;&#10;Description automatically generated">
            <a:extLst>
              <a:ext uri="{FF2B5EF4-FFF2-40B4-BE49-F238E27FC236}">
                <a16:creationId xmlns:a16="http://schemas.microsoft.com/office/drawing/2014/main" id="{62091E12-559C-B272-5E69-49EA1EC0C2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94" y="2263349"/>
            <a:ext cx="1227656" cy="90446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0770C24-C441-70F6-6322-1D6D8EE96A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994" y="4442889"/>
            <a:ext cx="1231499" cy="9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799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E692D9-2149-760D-7BED-C956229893EB}"/>
              </a:ext>
            </a:extLst>
          </p:cNvPr>
          <p:cNvSpPr txBox="1"/>
          <p:nvPr/>
        </p:nvSpPr>
        <p:spPr>
          <a:xfrm>
            <a:off x="146649" y="1398957"/>
            <a:ext cx="10985178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US" sz="3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MOVING FORWARD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4F6E729-3DF0-BB8F-D26A-BEDB095D0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5582" y="0"/>
            <a:ext cx="3406871" cy="139895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AC24A7-CF97-7B49-44D8-BEAD42F8D26B}"/>
              </a:ext>
            </a:extLst>
          </p:cNvPr>
          <p:cNvSpPr txBox="1"/>
          <p:nvPr/>
        </p:nvSpPr>
        <p:spPr>
          <a:xfrm>
            <a:off x="530086" y="1979950"/>
            <a:ext cx="1113182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US" sz="2800" b="1" i="0" dirty="0">
                <a:solidFill>
                  <a:srgbClr val="26282A"/>
                </a:solidFill>
                <a:effectLst/>
                <a:latin typeface="Helvetica Neue"/>
              </a:rPr>
              <a:t>OUR ISSUES ARE MAINLY BUDGETARY</a:t>
            </a:r>
          </a:p>
          <a:p>
            <a:pPr algn="l" rtl="0"/>
            <a:r>
              <a:rPr lang="en-US" sz="2800" b="1" dirty="0">
                <a:solidFill>
                  <a:srgbClr val="26282A"/>
                </a:solidFill>
                <a:latin typeface="Helvetica Neue"/>
              </a:rPr>
              <a:t>WE NEED TO ADVOCATE FOR</a:t>
            </a: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b="1" i="0" dirty="0">
                <a:solidFill>
                  <a:srgbClr val="000000"/>
                </a:solidFill>
                <a:effectLst/>
                <a:latin typeface="Helvetica Neue"/>
              </a:rPr>
              <a:t>INCREASING CURRENT ANNUAL COLA APPROPRIATION TO $440 MILLION TO PREFUND A 3% COLA</a:t>
            </a:r>
            <a:endParaRPr lang="en-US" sz="2800" b="1" i="0" dirty="0">
              <a:solidFill>
                <a:srgbClr val="26282A"/>
              </a:solidFill>
              <a:effectLst/>
              <a:latin typeface="Helvetica Neue"/>
            </a:endParaRP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b="1" i="0" dirty="0">
                <a:solidFill>
                  <a:srgbClr val="000000"/>
                </a:solidFill>
                <a:effectLst/>
                <a:latin typeface="Helvetica Neue"/>
              </a:rPr>
              <a:t>FULFILLING THE REMAINING $1.0 BILLION COMMITMENT TO PAY OFF SOME OF UNFUNDED LIABILITIES</a:t>
            </a:r>
            <a:endParaRPr lang="en-US" sz="2800" b="1" i="0" dirty="0">
              <a:solidFill>
                <a:srgbClr val="26282A"/>
              </a:solidFill>
              <a:effectLst/>
              <a:latin typeface="Helvetica Neue"/>
            </a:endParaRPr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rgbClr val="000000"/>
                </a:solidFill>
                <a:latin typeface="Helvetica Neue"/>
              </a:rPr>
              <a:t>INCREASING </a:t>
            </a:r>
            <a:r>
              <a:rPr lang="en-US" sz="2800" b="1" dirty="0">
                <a:solidFill>
                  <a:srgbClr val="000000"/>
                </a:solidFill>
                <a:latin typeface="Helvetica Neue"/>
              </a:rPr>
              <a:t>THE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Helvetica Neue"/>
              </a:rPr>
              <a:t>$26.75 MILLION SUFFICIENTLY TO COVER INCREASED MAP PREMIUMS FOR ALL RETIREES</a:t>
            </a:r>
            <a:endParaRPr lang="en-US" sz="2800" b="1" i="0" dirty="0">
              <a:solidFill>
                <a:srgbClr val="26282A"/>
              </a:solidFill>
              <a:effectLst/>
              <a:latin typeface="Helvetica Neue"/>
            </a:endParaRPr>
          </a:p>
          <a:p>
            <a:pPr marL="457200" indent="-457200" algn="l" rtl="0">
              <a:buFont typeface="Wingdings" panose="05000000000000000000" pitchFamily="2" charset="2"/>
              <a:buChar char="Ø"/>
            </a:pP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GET CANDIDATES’ SUPPORT</a:t>
            </a:r>
          </a:p>
          <a:p>
            <a:pPr marL="457200" indent="-457200" algn="l" rtl="0">
              <a:buFont typeface="Wingdings" panose="05000000000000000000" pitchFamily="2" charset="2"/>
              <a:buChar char="Ø"/>
            </a:pPr>
            <a:r>
              <a:rPr lang="en-US" sz="2800" b="1" i="0" dirty="0">
                <a:solidFill>
                  <a:srgbClr val="FF0000"/>
                </a:solidFill>
                <a:effectLst/>
                <a:latin typeface="Helvetica Neue"/>
              </a:rPr>
              <a:t>WRITE/CALL GOVERNOR</a:t>
            </a:r>
          </a:p>
        </p:txBody>
      </p:sp>
    </p:spTree>
    <p:extLst>
      <p:ext uri="{BB962C8B-B14F-4D97-AF65-F5344CB8AC3E}">
        <p14:creationId xmlns:p14="http://schemas.microsoft.com/office/powerpoint/2010/main" val="397830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CC28B06-B20A-9F12-D827-5CC28C094D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350" y="319235"/>
            <a:ext cx="3943350" cy="16192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9215DA2-989A-7607-1AF1-750E49F6108A}"/>
              </a:ext>
            </a:extLst>
          </p:cNvPr>
          <p:cNvSpPr txBox="1"/>
          <p:nvPr/>
        </p:nvSpPr>
        <p:spPr>
          <a:xfrm>
            <a:off x="1359244" y="2588158"/>
            <a:ext cx="9849678" cy="300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0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 DRAFT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0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LEGISLATIVE GOALS AND OBJECTIVES</a:t>
            </a:r>
            <a:endParaRPr lang="en-US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135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97E60C1-F0C3-5110-5A85-1D40177A66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674" y="190825"/>
            <a:ext cx="3051460" cy="12530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7E4F2D1-C209-289E-8AB2-9E1314A150F3}"/>
              </a:ext>
            </a:extLst>
          </p:cNvPr>
          <p:cNvSpPr txBox="1"/>
          <p:nvPr/>
        </p:nvSpPr>
        <p:spPr>
          <a:xfrm>
            <a:off x="247135" y="1443840"/>
            <a:ext cx="1173891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Obtain commitments from the Governor’s Office and Legislative leadership to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restore annual 3% COLA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by appropriating upwards of an additional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$440 million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total funds to prefund full 3% COLA in FY 2025 and FY 2026.)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Advocate that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ERS modify its policies and formula for determining the annual amounts of COLAs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such that it will result in annual COLAs averaging 3% and varying upwards with inflation.  Work with ERS Board of Trustees to accomplish policy change.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  <a:tabLst>
                <a:tab pos="2000250" algn="l"/>
              </a:tabLst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Advocate ERS board to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award as soon as administratively possible the $26.75 million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appropriated “for an annual benefit adjustment.” Have ERS include one or more GSRA members on a working group to recommend the basis for calculating the benefits.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C60A1D-3D00-CDCB-8044-3A2FA68B3730}"/>
              </a:ext>
            </a:extLst>
          </p:cNvPr>
          <p:cNvSpPr txBox="1"/>
          <p:nvPr/>
        </p:nvSpPr>
        <p:spPr>
          <a:xfrm>
            <a:off x="5100252" y="583368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2025 DRAFT LEGISLATIVE GOALS 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6040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C1C2177-66F7-93F5-E0C8-43C5C5C6E7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401" y="226296"/>
            <a:ext cx="3303161" cy="13563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874229-1A1E-8060-76C4-3F86F59FE718}"/>
              </a:ext>
            </a:extLst>
          </p:cNvPr>
          <p:cNvSpPr txBox="1"/>
          <p:nvPr/>
        </p:nvSpPr>
        <p:spPr>
          <a:xfrm>
            <a:off x="257433" y="1799612"/>
            <a:ext cx="1153091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Support any initiative by ERS to amend OCGA 47-2-29 to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permit members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 the Georgia State Employee Pension and Savings Plan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(GSEPS) to receive COLAs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beginning July 1, 2025. 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Oppose bills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will modify existing pension plans or create new retirement plans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that will require substantial increases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state funding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unless there is a commitment to also increase state funding for meaningful ERS COLAs</a:t>
            </a: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Lobby to amend bills which benefit single or a limited number of retirement systems’ beneficiaries so that they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benefit beneficiaries of all other systems the same. </a:t>
            </a:r>
            <a:endParaRPr lang="en-US" sz="2800" b="1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EADB0E-EBA2-57E6-AF32-E0174741A18C}"/>
              </a:ext>
            </a:extLst>
          </p:cNvPr>
          <p:cNvSpPr txBox="1"/>
          <p:nvPr/>
        </p:nvSpPr>
        <p:spPr>
          <a:xfrm>
            <a:off x="5029200" y="612093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2025 DRAFT LEGISLATIVE GOALS 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78282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C1C2177-66F7-93F5-E0C8-43C5C5C6E7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764" y="310272"/>
            <a:ext cx="2796534" cy="11483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26F0ECA-8E96-DF3E-1934-FF703FE6DF72}"/>
              </a:ext>
            </a:extLst>
          </p:cNvPr>
          <p:cNvSpPr txBox="1"/>
          <p:nvPr/>
        </p:nvSpPr>
        <p:spPr>
          <a:xfrm>
            <a:off x="4941675" y="592051"/>
            <a:ext cx="60980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2025 DRAFT LEGISLATIVE GOALS 3</a:t>
            </a: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7D5994-F3EC-D016-AED6-D80F8EE6AAD9}"/>
              </a:ext>
            </a:extLst>
          </p:cNvPr>
          <p:cNvSpPr txBox="1"/>
          <p:nvPr/>
        </p:nvSpPr>
        <p:spPr>
          <a:xfrm>
            <a:off x="461319" y="1681195"/>
            <a:ext cx="1126936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Monitor and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support members through the process of the anticipated massive changes in SHBP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Medicare Advantage Plan elections taking effect in 2025. Continue working to ensure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that conversions from UHC to Anthem will be seamless and painless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for members.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Identify a legislative sponsor, develop draft language, and obtain DCH support for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creating the DCH Consumer Advisory Council in law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Font typeface="Symbol" panose="05050102010706020507" pitchFamily="18" charset="2"/>
              <a:buChar char=""/>
            </a:pP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Support any </a:t>
            </a:r>
            <a:r>
              <a:rPr lang="en-US" sz="28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Tax Reform 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that does not adversely affect retirees or low-and middle-income Georgians and that does not hinder the ability of the state of Georgia to provide essential services and meet financial responsibilities and obligations.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594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609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Helvetica Neue</vt:lpstr>
      <vt:lpstr>Symbol</vt:lpstr>
      <vt:lpstr>Times New Roman</vt:lpstr>
      <vt:lpstr>Wingdings</vt:lpstr>
      <vt:lpstr>Office Theme</vt:lpstr>
      <vt:lpstr>Georgia State Retirees Association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Georgia State Retirees Association</dc:title>
  <dc:creator>Kevin Burke</dc:creator>
  <cp:lastModifiedBy>Kevin Burke</cp:lastModifiedBy>
  <cp:revision>3</cp:revision>
  <dcterms:created xsi:type="dcterms:W3CDTF">2022-10-04T01:03:44Z</dcterms:created>
  <dcterms:modified xsi:type="dcterms:W3CDTF">2024-10-05T16:01:00Z</dcterms:modified>
</cp:coreProperties>
</file>