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62" r:id="rId6"/>
    <p:sldId id="21552" r:id="rId7"/>
    <p:sldId id="21551" r:id="rId8"/>
    <p:sldId id="21554" r:id="rId9"/>
    <p:sldId id="21553" r:id="rId10"/>
    <p:sldId id="21570" r:id="rId11"/>
    <p:sldId id="21569" r:id="rId12"/>
    <p:sldId id="290" r:id="rId13"/>
    <p:sldId id="21556" r:id="rId14"/>
    <p:sldId id="277" r:id="rId15"/>
    <p:sldId id="21557" r:id="rId16"/>
    <p:sldId id="280" r:id="rId17"/>
    <p:sldId id="21558" r:id="rId18"/>
    <p:sldId id="285" r:id="rId19"/>
    <p:sldId id="21559" r:id="rId20"/>
    <p:sldId id="21560" r:id="rId21"/>
    <p:sldId id="21561" r:id="rId22"/>
    <p:sldId id="21562" r:id="rId23"/>
    <p:sldId id="298" r:id="rId24"/>
    <p:sldId id="284" r:id="rId25"/>
    <p:sldId id="288" r:id="rId26"/>
    <p:sldId id="294" r:id="rId27"/>
    <p:sldId id="275"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C1A025-FF22-4ED7-9EB4-B9CBB6978EB4}">
          <p14:sldIdLst>
            <p14:sldId id="256"/>
            <p14:sldId id="262"/>
            <p14:sldId id="21552"/>
            <p14:sldId id="21551"/>
            <p14:sldId id="21554"/>
          </p14:sldIdLst>
        </p14:section>
        <p14:section name="Untitled Section" id="{65931669-F61B-4B28-8878-2B73BAC7EF92}">
          <p14:sldIdLst>
            <p14:sldId id="21553"/>
            <p14:sldId id="21570"/>
            <p14:sldId id="21569"/>
            <p14:sldId id="290"/>
            <p14:sldId id="21556"/>
            <p14:sldId id="277"/>
            <p14:sldId id="21557"/>
            <p14:sldId id="280"/>
            <p14:sldId id="21558"/>
            <p14:sldId id="285"/>
            <p14:sldId id="21559"/>
            <p14:sldId id="21560"/>
            <p14:sldId id="21561"/>
            <p14:sldId id="21562"/>
            <p14:sldId id="298"/>
            <p14:sldId id="284"/>
            <p14:sldId id="288"/>
            <p14:sldId id="294"/>
            <p14:sldId id="275"/>
            <p14:sldId id="2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55BD1D-78FD-B706-EAA0-4A4E01D23BEA}" name="Hicks, DLawren" initials="HD" userId="Hicks, DLawren" providerId="None"/>
  <p188:author id="{0E34A877-BACC-F161-329E-8F78C673C4DD}" name="Graves, David" initials="GD" userId="S::david.graves@dch.ga.gov::f9a0d5cc-a003-4cf2-876c-3b6cd6e915c0" providerId="AD"/>
  <p188:author id="{7C859B8F-02E0-54A1-59CD-6B262D6629C5}" name="Craven, Cathy" initials="CC" userId="S::ccraven@dch.ga.gov::671a02c8-362e-4305-82a6-53ee64ebcaad" providerId="AD"/>
  <p188:author id="{7FC401FA-A30C-4479-F89B-AF17854FFBB0}" name="David Batten" initials="DB" userId="S::david.batten@aon.com::db2e700c-73cc-4033-a6f1-b692af2e4a12" providerId="AD"/>
  <p188:author id="{A1F7B4FE-0E0E-9958-47B4-F0B434AAACF8}" name="Amis, Louis" initials="LA" userId="S::louis.amis@dch.ga.gov::db4f7da1-a356-4133-96bf-02f74a304a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FDE"/>
    <a:srgbClr val="6C91C8"/>
    <a:srgbClr val="20465D"/>
    <a:srgbClr val="BBC8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8F7C9-4306-48E3-A5DF-008791CCBEFB}" v="1" dt="2025-10-23T17:37:44.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444" autoAdjust="0"/>
  </p:normalViewPr>
  <p:slideViewPr>
    <p:cSldViewPr snapToGrid="0">
      <p:cViewPr varScale="1">
        <p:scale>
          <a:sx n="104" d="100"/>
          <a:sy n="104" d="100"/>
        </p:scale>
        <p:origin x="8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Breakdown by Type (Active)</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F941-48BD-BC62-B16B2EA031D3}"/>
              </c:ext>
            </c:extLst>
          </c:dPt>
          <c:dPt>
            <c:idx val="1"/>
            <c:bubble3D val="0"/>
            <c:spPr>
              <a:solidFill>
                <a:srgbClr val="FF9933"/>
              </a:solidFill>
              <a:ln w="19050">
                <a:solidFill>
                  <a:schemeClr val="lt1"/>
                </a:solidFill>
              </a:ln>
              <a:effectLst/>
            </c:spPr>
            <c:extLst>
              <c:ext xmlns:c16="http://schemas.microsoft.com/office/drawing/2014/chart" uri="{C3380CC4-5D6E-409C-BE32-E72D297353CC}">
                <c16:uniqueId val="{00000003-F941-48BD-BC62-B16B2EA031D3}"/>
              </c:ext>
            </c:extLst>
          </c:dPt>
          <c:dPt>
            <c:idx val="2"/>
            <c:bubble3D val="0"/>
            <c:spPr>
              <a:solidFill>
                <a:srgbClr val="C5C5C5"/>
              </a:solidFill>
              <a:ln w="19050">
                <a:solidFill>
                  <a:schemeClr val="lt1"/>
                </a:solidFill>
              </a:ln>
              <a:effectLst/>
            </c:spPr>
            <c:extLst>
              <c:ext xmlns:c16="http://schemas.microsoft.com/office/drawing/2014/chart" uri="{C3380CC4-5D6E-409C-BE32-E72D297353CC}">
                <c16:uniqueId val="{00000005-F941-48BD-BC62-B16B2EA031D3}"/>
              </c:ext>
            </c:extLst>
          </c:dPt>
          <c:dPt>
            <c:idx val="3"/>
            <c:bubble3D val="0"/>
            <c:spPr>
              <a:solidFill>
                <a:srgbClr val="FFD992"/>
              </a:solidFill>
              <a:ln w="19050">
                <a:solidFill>
                  <a:schemeClr val="lt1"/>
                </a:solidFill>
              </a:ln>
              <a:effectLst/>
            </c:spPr>
            <c:extLst>
              <c:ext xmlns:c16="http://schemas.microsoft.com/office/drawing/2014/chart" uri="{C3380CC4-5D6E-409C-BE32-E72D297353CC}">
                <c16:uniqueId val="{00000007-F941-48BD-BC62-B16B2EA031D3}"/>
              </c:ext>
            </c:extLst>
          </c:dPt>
          <c:dPt>
            <c:idx val="4"/>
            <c:bubble3D val="0"/>
            <c:spPr>
              <a:solidFill>
                <a:srgbClr val="A1C0E5"/>
              </a:solidFill>
              <a:ln w="19050">
                <a:solidFill>
                  <a:schemeClr val="lt1"/>
                </a:solidFill>
              </a:ln>
              <a:effectLst/>
            </c:spPr>
            <c:extLst>
              <c:ext xmlns:c16="http://schemas.microsoft.com/office/drawing/2014/chart" uri="{C3380CC4-5D6E-409C-BE32-E72D297353CC}">
                <c16:uniqueId val="{00000009-F941-48BD-BC62-B16B2EA031D3}"/>
              </c:ext>
            </c:extLst>
          </c:dPt>
          <c:dLbls>
            <c:dLbl>
              <c:idx val="1"/>
              <c:tx>
                <c:rich>
                  <a:bodyPr/>
                  <a:lstStyle/>
                  <a:p>
                    <a:r>
                      <a:rPr lang="en-US" dirty="0"/>
                      <a:t>112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941-48BD-BC62-B16B2EA031D3}"/>
                </c:ext>
              </c:extLst>
            </c:dLbl>
            <c:dLbl>
              <c:idx val="2"/>
              <c:tx>
                <c:rich>
                  <a:bodyPr/>
                  <a:lstStyle/>
                  <a:p>
                    <a:r>
                      <a:rPr lang="en-US" dirty="0"/>
                      <a:t>118,972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941-48BD-BC62-B16B2EA031D3}"/>
                </c:ext>
              </c:extLst>
            </c:dLbl>
            <c:dLbl>
              <c:idx val="3"/>
              <c:tx>
                <c:rich>
                  <a:bodyPr/>
                  <a:lstStyle/>
                  <a:p>
                    <a:r>
                      <a:rPr lang="en-US" dirty="0"/>
                      <a:t>93,569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941-48BD-BC62-B16B2EA031D3}"/>
                </c:ext>
              </c:extLst>
            </c:dLbl>
            <c:dLbl>
              <c:idx val="4"/>
              <c:tx>
                <c:rich>
                  <a:bodyPr/>
                  <a:lstStyle/>
                  <a:p>
                    <a:r>
                      <a:rPr lang="en-US" dirty="0"/>
                      <a:t>281,296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941-48BD-BC62-B16B2EA031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Contract Admin Svcs Active</c:v>
                </c:pt>
                <c:pt idx="1">
                  <c:v>County Government Active</c:v>
                </c:pt>
                <c:pt idx="2">
                  <c:v>Service Personnel Active</c:v>
                </c:pt>
                <c:pt idx="3">
                  <c:v>State Active</c:v>
                </c:pt>
                <c:pt idx="4">
                  <c:v>Teachers and Libraries Active</c:v>
                </c:pt>
              </c:strCache>
            </c:strRef>
          </c:cat>
          <c:val>
            <c:numRef>
              <c:f>Sheet1!$B$2:$B$6</c:f>
              <c:numCache>
                <c:formatCode>General</c:formatCode>
                <c:ptCount val="5"/>
                <c:pt idx="0" formatCode="#,##0">
                  <c:v>958</c:v>
                </c:pt>
                <c:pt idx="1">
                  <c:v>112</c:v>
                </c:pt>
                <c:pt idx="2" formatCode="#,##0">
                  <c:v>118972</c:v>
                </c:pt>
                <c:pt idx="3" formatCode="#,##0">
                  <c:v>93569</c:v>
                </c:pt>
                <c:pt idx="4" formatCode="#,##0">
                  <c:v>281296</c:v>
                </c:pt>
              </c:numCache>
            </c:numRef>
          </c:val>
          <c:extLst>
            <c:ext xmlns:c16="http://schemas.microsoft.com/office/drawing/2014/chart" uri="{C3380CC4-5D6E-409C-BE32-E72D297353CC}">
              <c16:uniqueId val="{0000000A-F941-48BD-BC62-B16B2EA031D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Breakdown by Type (Retiree)</c:v>
                </c:pt>
              </c:strCache>
            </c:strRef>
          </c:tx>
          <c:spPr>
            <a:solidFill>
              <a:srgbClr val="99BCE4"/>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EFE3-42A4-AC48-6C49DA75AF9F}"/>
              </c:ext>
            </c:extLst>
          </c:dPt>
          <c:dPt>
            <c:idx val="1"/>
            <c:bubble3D val="0"/>
            <c:spPr>
              <a:solidFill>
                <a:srgbClr val="C4C4C4"/>
              </a:solidFill>
              <a:ln w="19050">
                <a:solidFill>
                  <a:schemeClr val="lt1"/>
                </a:solidFill>
              </a:ln>
              <a:effectLst/>
            </c:spPr>
            <c:extLst>
              <c:ext xmlns:c16="http://schemas.microsoft.com/office/drawing/2014/chart" uri="{C3380CC4-5D6E-409C-BE32-E72D297353CC}">
                <c16:uniqueId val="{00000003-EFE3-42A4-AC48-6C49DA75AF9F}"/>
              </c:ext>
            </c:extLst>
          </c:dPt>
          <c:dPt>
            <c:idx val="2"/>
            <c:bubble3D val="0"/>
            <c:spPr>
              <a:solidFill>
                <a:srgbClr val="FFD688"/>
              </a:solidFill>
              <a:ln w="19050">
                <a:solidFill>
                  <a:schemeClr val="lt1"/>
                </a:solidFill>
              </a:ln>
              <a:effectLst/>
            </c:spPr>
            <c:extLst>
              <c:ext xmlns:c16="http://schemas.microsoft.com/office/drawing/2014/chart" uri="{C3380CC4-5D6E-409C-BE32-E72D297353CC}">
                <c16:uniqueId val="{00000005-EFE3-42A4-AC48-6C49DA75AF9F}"/>
              </c:ext>
            </c:extLst>
          </c:dPt>
          <c:dPt>
            <c:idx val="3"/>
            <c:bubble3D val="0"/>
            <c:spPr>
              <a:solidFill>
                <a:srgbClr val="99BCE4"/>
              </a:solidFill>
              <a:ln w="19050">
                <a:solidFill>
                  <a:schemeClr val="lt1"/>
                </a:solidFill>
              </a:ln>
              <a:effectLst/>
            </c:spPr>
            <c:extLst>
              <c:ext xmlns:c16="http://schemas.microsoft.com/office/drawing/2014/chart" uri="{C3380CC4-5D6E-409C-BE32-E72D297353CC}">
                <c16:uniqueId val="{00000007-EFE3-42A4-AC48-6C49DA75AF9F}"/>
              </c:ext>
            </c:extLst>
          </c:dPt>
          <c:dLbls>
            <c:dLbl>
              <c:idx val="0"/>
              <c:tx>
                <c:rich>
                  <a:bodyPr/>
                  <a:lstStyle/>
                  <a:p>
                    <a:r>
                      <a:rPr lang="en-US"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FE3-42A4-AC48-6C49DA75AF9F}"/>
                </c:ext>
              </c:extLst>
            </c:dLbl>
            <c:dLbl>
              <c:idx val="1"/>
              <c:tx>
                <c:rich>
                  <a:bodyPr/>
                  <a:lstStyle/>
                  <a:p>
                    <a:r>
                      <a:rPr lang="en-US" dirty="0"/>
                      <a:t>32,968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FE3-42A4-AC48-6C49DA75AF9F}"/>
                </c:ext>
              </c:extLst>
            </c:dLbl>
            <c:dLbl>
              <c:idx val="2"/>
              <c:tx>
                <c:rich>
                  <a:bodyPr/>
                  <a:lstStyle/>
                  <a:p>
                    <a:r>
                      <a:rPr lang="en-US" dirty="0"/>
                      <a:t>45,286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FE3-42A4-AC48-6C49DA75AF9F}"/>
                </c:ext>
              </c:extLst>
            </c:dLbl>
            <c:dLbl>
              <c:idx val="3"/>
              <c:tx>
                <c:rich>
                  <a:bodyPr/>
                  <a:lstStyle/>
                  <a:p>
                    <a:r>
                      <a:rPr lang="en-US" dirty="0"/>
                      <a:t>94,506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FE3-42A4-AC48-6C49DA75AF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Contract Admin Svcs Retiree</c:v>
                </c:pt>
                <c:pt idx="1">
                  <c:v>Service Personnel Retiree</c:v>
                </c:pt>
                <c:pt idx="2">
                  <c:v>State Retiree</c:v>
                </c:pt>
                <c:pt idx="3">
                  <c:v>Teachers and Libraries Retiree</c:v>
                </c:pt>
              </c:strCache>
            </c:strRef>
          </c:cat>
          <c:val>
            <c:numRef>
              <c:f>Sheet1!$B$2:$B$5</c:f>
              <c:numCache>
                <c:formatCode>#,##0</c:formatCode>
                <c:ptCount val="4"/>
                <c:pt idx="0" formatCode="General">
                  <c:v>42</c:v>
                </c:pt>
                <c:pt idx="1">
                  <c:v>32968</c:v>
                </c:pt>
                <c:pt idx="2">
                  <c:v>45286</c:v>
                </c:pt>
                <c:pt idx="3">
                  <c:v>94506</c:v>
                </c:pt>
              </c:numCache>
            </c:numRef>
          </c:val>
          <c:extLst>
            <c:ext xmlns:c16="http://schemas.microsoft.com/office/drawing/2014/chart" uri="{C3380CC4-5D6E-409C-BE32-E72D297353CC}">
              <c16:uniqueId val="{00000008-EFE3-42A4-AC48-6C49DA75AF9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5356399483470046E-2"/>
          <c:y val="0.86051884733330819"/>
          <c:w val="0.92166517606617615"/>
          <c:h val="0.1030393751807574"/>
        </c:manualLayout>
      </c:layout>
      <c:overlay val="0"/>
      <c:spPr>
        <a:noFill/>
        <a:ln>
          <a:noFill/>
        </a:ln>
        <a:effectLst/>
      </c:spPr>
      <c:txPr>
        <a:bodyPr rot="0" spcFirstLastPara="1" vertOverflow="ellipsis" vert="horz" wrap="square" anchor="ctr" anchorCtr="0"/>
        <a:lstStyle/>
        <a:p>
          <a:pPr algn="just">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dirty="0">
                <a:latin typeface="+mn-lt"/>
              </a:rPr>
              <a:t>2025 Active Membership as of July 2025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495543009953946"/>
          <c:y val="0.13605745340825809"/>
          <c:w val="0.79674268310800778"/>
          <c:h val="0.74848336144153194"/>
        </c:manualLayout>
      </c:layout>
      <c:barChart>
        <c:barDir val="col"/>
        <c:grouping val="clustered"/>
        <c:varyColors val="0"/>
        <c:ser>
          <c:idx val="0"/>
          <c:order val="0"/>
          <c:tx>
            <c:strRef>
              <c:f>Sheet1!$B$1</c:f>
              <c:strCache>
                <c:ptCount val="1"/>
                <c:pt idx="0">
                  <c:v> Column1 </c:v>
                </c:pt>
              </c:strCache>
            </c:strRef>
          </c:tx>
          <c:spPr>
            <a:solidFill>
              <a:schemeClr val="accent5">
                <a:lumMod val="50000"/>
              </a:schemeClr>
            </a:solidFill>
            <a:ln>
              <a:solidFill>
                <a:schemeClr val="accent5">
                  <a:lumMod val="50000"/>
                </a:schemeClr>
              </a:solidFill>
            </a:ln>
            <a:effectLst/>
          </c:spPr>
          <c:invertIfNegative val="0"/>
          <c:cat>
            <c:strRef>
              <c:f>Sheet1!$A$2:$A$8</c:f>
              <c:strCache>
                <c:ptCount val="7"/>
                <c:pt idx="0">
                  <c:v>Anthem Bronze</c:v>
                </c:pt>
                <c:pt idx="1">
                  <c:v>Anthem Gold</c:v>
                </c:pt>
                <c:pt idx="2">
                  <c:v>Anthem Silver</c:v>
                </c:pt>
                <c:pt idx="3">
                  <c:v>Anthem HMO</c:v>
                </c:pt>
                <c:pt idx="4">
                  <c:v>KP HMO</c:v>
                </c:pt>
                <c:pt idx="5">
                  <c:v>UHC HMO</c:v>
                </c:pt>
                <c:pt idx="6">
                  <c:v>UHC HDHP</c:v>
                </c:pt>
              </c:strCache>
            </c:strRef>
          </c:cat>
          <c:val>
            <c:numRef>
              <c:f>Sheet1!$B$2:$B$8</c:f>
              <c:numCache>
                <c:formatCode>_(* #,##0_);_(* \(#,##0\);_(* "-"??_);_(@_)</c:formatCode>
                <c:ptCount val="7"/>
                <c:pt idx="0">
                  <c:v>98277</c:v>
                </c:pt>
                <c:pt idx="1">
                  <c:v>42809</c:v>
                </c:pt>
                <c:pt idx="2">
                  <c:v>72641</c:v>
                </c:pt>
                <c:pt idx="3">
                  <c:v>216600</c:v>
                </c:pt>
                <c:pt idx="4">
                  <c:v>42846</c:v>
                </c:pt>
                <c:pt idx="5">
                  <c:v>12541</c:v>
                </c:pt>
                <c:pt idx="6">
                  <c:v>8938</c:v>
                </c:pt>
              </c:numCache>
            </c:numRef>
          </c:val>
          <c:extLst>
            <c:ext xmlns:c16="http://schemas.microsoft.com/office/drawing/2014/chart" uri="{C3380CC4-5D6E-409C-BE32-E72D297353CC}">
              <c16:uniqueId val="{00000000-6CA1-4750-AB48-B18CBFE84E59}"/>
            </c:ext>
          </c:extLst>
        </c:ser>
        <c:dLbls>
          <c:showLegendKey val="0"/>
          <c:showVal val="0"/>
          <c:showCatName val="0"/>
          <c:showSerName val="0"/>
          <c:showPercent val="0"/>
          <c:showBubbleSize val="0"/>
        </c:dLbls>
        <c:gapWidth val="219"/>
        <c:overlap val="-27"/>
        <c:axId val="900947768"/>
        <c:axId val="900942520"/>
      </c:barChart>
      <c:catAx>
        <c:axId val="900947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0942520"/>
        <c:crosses val="autoZero"/>
        <c:auto val="1"/>
        <c:lblAlgn val="ctr"/>
        <c:lblOffset val="100"/>
        <c:noMultiLvlLbl val="0"/>
      </c:catAx>
      <c:valAx>
        <c:axId val="90094252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0947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dirty="0"/>
              <a:t>2025</a:t>
            </a:r>
            <a:r>
              <a:rPr lang="en-US" sz="1600" b="1" baseline="0" dirty="0"/>
              <a:t> Retiree Membership as of July 2025</a:t>
            </a:r>
            <a:endParaRPr lang="en-US" sz="1600" b="1" dirty="0"/>
          </a:p>
        </c:rich>
      </c:tx>
      <c:layout>
        <c:manualLayout>
          <c:xMode val="edge"/>
          <c:yMode val="edge"/>
          <c:x val="0.13055043827068785"/>
          <c:y val="1.628774851374294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Series 1 </c:v>
                </c:pt>
              </c:strCache>
            </c:strRef>
          </c:tx>
          <c:spPr>
            <a:solidFill>
              <a:schemeClr val="accent5">
                <a:lumMod val="50000"/>
              </a:schemeClr>
            </a:solidFill>
            <a:ln>
              <a:solidFill>
                <a:schemeClr val="accent5">
                  <a:lumMod val="50000"/>
                </a:schemeClr>
              </a:solidFill>
            </a:ln>
            <a:effectLst/>
          </c:spPr>
          <c:invertIfNegative val="0"/>
          <c:cat>
            <c:strRef>
              <c:f>Sheet1!$A$2:$A$5</c:f>
              <c:strCache>
                <c:ptCount val="4"/>
                <c:pt idx="0">
                  <c:v>Anthem MA Premium</c:v>
                </c:pt>
                <c:pt idx="1">
                  <c:v>Anthem MA Standard</c:v>
                </c:pt>
                <c:pt idx="2">
                  <c:v>UHC MA Premium</c:v>
                </c:pt>
                <c:pt idx="3">
                  <c:v>UHC MA Standard</c:v>
                </c:pt>
              </c:strCache>
            </c:strRef>
          </c:cat>
          <c:val>
            <c:numRef>
              <c:f>Sheet1!$B$2:$B$5</c:f>
              <c:numCache>
                <c:formatCode>_(* #,##0_);_(* \(#,##0\);_(* "-"??_);_(@_)</c:formatCode>
                <c:ptCount val="4"/>
                <c:pt idx="0">
                  <c:v>3622</c:v>
                </c:pt>
                <c:pt idx="1">
                  <c:v>59140</c:v>
                </c:pt>
                <c:pt idx="2">
                  <c:v>22766</c:v>
                </c:pt>
                <c:pt idx="3">
                  <c:v>46477</c:v>
                </c:pt>
              </c:numCache>
            </c:numRef>
          </c:val>
          <c:extLst>
            <c:ext xmlns:c16="http://schemas.microsoft.com/office/drawing/2014/chart" uri="{C3380CC4-5D6E-409C-BE32-E72D297353CC}">
              <c16:uniqueId val="{00000000-F5CA-445A-B8A9-8D123AD0DEAD}"/>
            </c:ext>
          </c:extLst>
        </c:ser>
        <c:dLbls>
          <c:showLegendKey val="0"/>
          <c:showVal val="0"/>
          <c:showCatName val="0"/>
          <c:showSerName val="0"/>
          <c:showPercent val="0"/>
          <c:showBubbleSize val="0"/>
        </c:dLbls>
        <c:gapWidth val="219"/>
        <c:overlap val="-27"/>
        <c:axId val="898929744"/>
        <c:axId val="898930072"/>
      </c:barChart>
      <c:catAx>
        <c:axId val="89892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930072"/>
        <c:crosses val="autoZero"/>
        <c:auto val="1"/>
        <c:lblAlgn val="ctr"/>
        <c:lblOffset val="100"/>
        <c:noMultiLvlLbl val="0"/>
      </c:catAx>
      <c:valAx>
        <c:axId val="89893007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929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12FEF-9FD6-1347-B942-D86D4984147B}" type="datetimeFigureOut">
              <a:rPr lang="en-US" smtClean="0"/>
              <a:t>10/23/25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E114F-69F0-7B4A-B07E-9A2B2C570DCF}" type="slidenum">
              <a:rPr lang="en-US" smtClean="0"/>
              <a:t>‹#›</a:t>
            </a:fld>
            <a:endParaRPr lang="en-US" dirty="0"/>
          </a:p>
        </p:txBody>
      </p:sp>
    </p:spTree>
    <p:extLst>
      <p:ext uri="{BB962C8B-B14F-4D97-AF65-F5344CB8AC3E}">
        <p14:creationId xmlns:p14="http://schemas.microsoft.com/office/powerpoint/2010/main" val="164830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a:t>
            </a:fld>
            <a:endParaRPr lang="en-US" dirty="0"/>
          </a:p>
        </p:txBody>
      </p:sp>
    </p:spTree>
    <p:extLst>
      <p:ext uri="{BB962C8B-B14F-4D97-AF65-F5344CB8AC3E}">
        <p14:creationId xmlns:p14="http://schemas.microsoft.com/office/powerpoint/2010/main" val="46898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10</a:t>
            </a:fld>
            <a:endParaRPr lang="en-US" dirty="0"/>
          </a:p>
        </p:txBody>
      </p:sp>
    </p:spTree>
    <p:extLst>
      <p:ext uri="{BB962C8B-B14F-4D97-AF65-F5344CB8AC3E}">
        <p14:creationId xmlns:p14="http://schemas.microsoft.com/office/powerpoint/2010/main" val="715959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11</a:t>
            </a:fld>
            <a:endParaRPr lang="en-US" dirty="0"/>
          </a:p>
        </p:txBody>
      </p:sp>
    </p:spTree>
    <p:extLst>
      <p:ext uri="{BB962C8B-B14F-4D97-AF65-F5344CB8AC3E}">
        <p14:creationId xmlns:p14="http://schemas.microsoft.com/office/powerpoint/2010/main" val="1305776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12</a:t>
            </a:fld>
            <a:endParaRPr lang="en-US" dirty="0"/>
          </a:p>
        </p:txBody>
      </p:sp>
    </p:spTree>
    <p:extLst>
      <p:ext uri="{BB962C8B-B14F-4D97-AF65-F5344CB8AC3E}">
        <p14:creationId xmlns:p14="http://schemas.microsoft.com/office/powerpoint/2010/main" val="277455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13</a:t>
            </a:fld>
            <a:endParaRPr lang="en-US" dirty="0"/>
          </a:p>
        </p:txBody>
      </p:sp>
    </p:spTree>
    <p:extLst>
      <p:ext uri="{BB962C8B-B14F-4D97-AF65-F5344CB8AC3E}">
        <p14:creationId xmlns:p14="http://schemas.microsoft.com/office/powerpoint/2010/main" val="305247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14</a:t>
            </a:fld>
            <a:endParaRPr lang="en-US" dirty="0"/>
          </a:p>
        </p:txBody>
      </p:sp>
    </p:spTree>
    <p:extLst>
      <p:ext uri="{BB962C8B-B14F-4D97-AF65-F5344CB8AC3E}">
        <p14:creationId xmlns:p14="http://schemas.microsoft.com/office/powerpoint/2010/main" val="3257925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15</a:t>
            </a:fld>
            <a:endParaRPr lang="en-US" dirty="0"/>
          </a:p>
        </p:txBody>
      </p:sp>
    </p:spTree>
    <p:extLst>
      <p:ext uri="{BB962C8B-B14F-4D97-AF65-F5344CB8AC3E}">
        <p14:creationId xmlns:p14="http://schemas.microsoft.com/office/powerpoint/2010/main" val="430608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16</a:t>
            </a:fld>
            <a:endParaRPr lang="en-US" dirty="0"/>
          </a:p>
        </p:txBody>
      </p:sp>
    </p:spTree>
    <p:extLst>
      <p:ext uri="{BB962C8B-B14F-4D97-AF65-F5344CB8AC3E}">
        <p14:creationId xmlns:p14="http://schemas.microsoft.com/office/powerpoint/2010/main" val="3665738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17</a:t>
            </a:fld>
            <a:endParaRPr lang="en-US" dirty="0"/>
          </a:p>
        </p:txBody>
      </p:sp>
    </p:spTree>
    <p:extLst>
      <p:ext uri="{BB962C8B-B14F-4D97-AF65-F5344CB8AC3E}">
        <p14:creationId xmlns:p14="http://schemas.microsoft.com/office/powerpoint/2010/main" val="3665738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18</a:t>
            </a:fld>
            <a:endParaRPr lang="en-US" dirty="0"/>
          </a:p>
        </p:txBody>
      </p:sp>
    </p:spTree>
    <p:extLst>
      <p:ext uri="{BB962C8B-B14F-4D97-AF65-F5344CB8AC3E}">
        <p14:creationId xmlns:p14="http://schemas.microsoft.com/office/powerpoint/2010/main" val="1257771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19</a:t>
            </a:fld>
            <a:endParaRPr lang="en-US" dirty="0"/>
          </a:p>
        </p:txBody>
      </p:sp>
    </p:spTree>
    <p:extLst>
      <p:ext uri="{BB962C8B-B14F-4D97-AF65-F5344CB8AC3E}">
        <p14:creationId xmlns:p14="http://schemas.microsoft.com/office/powerpoint/2010/main" val="272440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2</a:t>
            </a:fld>
            <a:endParaRPr lang="en-US" dirty="0"/>
          </a:p>
        </p:txBody>
      </p:sp>
    </p:spTree>
    <p:extLst>
      <p:ext uri="{BB962C8B-B14F-4D97-AF65-F5344CB8AC3E}">
        <p14:creationId xmlns:p14="http://schemas.microsoft.com/office/powerpoint/2010/main" val="3335587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427">
              <a:defRPr/>
            </a:pPr>
            <a:r>
              <a:rPr lang="en-US" sz="1200" dirty="0">
                <a:latin typeface="+mn-lt"/>
                <a:cs typeface="Arial"/>
              </a:rPr>
              <a:t>Now, let’s take a closer look at some of the more common benefits of the Standard and Premium plans for 2026.  </a:t>
            </a:r>
            <a:endParaRPr lang="en-US" sz="1200" dirty="0">
              <a:latin typeface="+mn-lt"/>
            </a:endParaRPr>
          </a:p>
          <a:p>
            <a:pPr defTabSz="936427">
              <a:defRPr/>
            </a:pPr>
            <a:endParaRPr lang="en-US" sz="1200" dirty="0">
              <a:latin typeface="+mn-lt"/>
            </a:endParaRPr>
          </a:p>
          <a:p>
            <a:pPr defTabSz="936427">
              <a:defRPr/>
            </a:pPr>
            <a:r>
              <a:rPr lang="en-US" sz="1200" dirty="0">
                <a:latin typeface="+mn-lt"/>
                <a:cs typeface="Arial"/>
              </a:rPr>
              <a:t>There are no changes to your medical deductible and annual out-of-pocket maximums for 2026.  Your co-pays and co-insurance for doctor’s office visits, inpatient hospitalization, outpatient surgery, lab services and emergency care also remain the same for 2026.  </a:t>
            </a:r>
          </a:p>
          <a:p>
            <a:pPr defTabSz="936427">
              <a:defRPr/>
            </a:pPr>
            <a:r>
              <a:rPr lang="en-US" sz="1200" dirty="0">
                <a:latin typeface="+mn-lt"/>
              </a:rPr>
              <a:t>Both Anthem and UnitedHealthcare offer a Standard and Premium Plan option.</a:t>
            </a:r>
            <a:r>
              <a:rPr lang="en-US" sz="1200" dirty="0">
                <a:latin typeface="+mn-lt"/>
                <a:cs typeface="Arial"/>
              </a:rPr>
              <a:t>  </a:t>
            </a:r>
          </a:p>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20</a:t>
            </a:fld>
            <a:endParaRPr lang="en-US" dirty="0"/>
          </a:p>
        </p:txBody>
      </p:sp>
    </p:spTree>
    <p:extLst>
      <p:ext uri="{BB962C8B-B14F-4D97-AF65-F5344CB8AC3E}">
        <p14:creationId xmlns:p14="http://schemas.microsoft.com/office/powerpoint/2010/main" val="3793310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latin typeface="+mn-lt"/>
                <a:cs typeface="Arial"/>
              </a:rPr>
              <a:t>This year, our annual Retiree Option Change Period (R O C P) begins on October 20</a:t>
            </a:r>
            <a:r>
              <a:rPr lang="en-US" sz="1200" baseline="30000" dirty="0">
                <a:latin typeface="+mn-lt"/>
                <a:cs typeface="Arial"/>
              </a:rPr>
              <a:t>th</a:t>
            </a:r>
            <a:r>
              <a:rPr lang="en-US" sz="1200" dirty="0">
                <a:latin typeface="+mn-lt"/>
                <a:cs typeface="Arial"/>
              </a:rPr>
              <a:t> and runs through November 7th, 2025. The enrollment portal will be open from 12 a.m. eastern time on October 20th and will continue through 11:59 p.m. eastern time on November 7th.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21</a:t>
            </a:fld>
            <a:endParaRPr lang="en-US" dirty="0"/>
          </a:p>
        </p:txBody>
      </p:sp>
    </p:spTree>
    <p:extLst>
      <p:ext uri="{BB962C8B-B14F-4D97-AF65-F5344CB8AC3E}">
        <p14:creationId xmlns:p14="http://schemas.microsoft.com/office/powerpoint/2010/main" val="2410649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sz="1200" dirty="0">
                <a:latin typeface="+mn-lt"/>
              </a:rPr>
              <a:t>Retirees can make their benefit election at </a:t>
            </a:r>
            <a:r>
              <a:rPr lang="en-US" sz="1200" u="sng" dirty="0">
                <a:latin typeface="+mn-lt"/>
              </a:rPr>
              <a:t>myS H B Pga dot adp dot com</a:t>
            </a:r>
            <a:r>
              <a:rPr lang="en-US" sz="1200" dirty="0">
                <a:latin typeface="+mn-lt"/>
              </a:rPr>
              <a:t> or contact S H B P Member Services at 800-610-1863. During R O C P, S H B P Member Services hours have been extended, and member services is available Monday through Friday 8:30am-7:30pm Eastern Time and Saturday 8:30am- 5:00pm Eastern Time </a:t>
            </a:r>
          </a:p>
          <a:p>
            <a:endParaRPr lang="en-US" sz="1200" dirty="0">
              <a:latin typeface="+mn-lt"/>
            </a:endParaRPr>
          </a:p>
          <a:p>
            <a:r>
              <a:rPr lang="en-US" sz="1200" dirty="0">
                <a:latin typeface="+mn-lt"/>
                <a:cs typeface="Arial"/>
              </a:rPr>
              <a:t>The Retiree Decision Guide is available on the S H B P website at S H B P dot Georgia dot Gov.  The Retiree decision guide contains important information about benefit changes for 2026 and outlines the steps retirees need to take during the retiree option change period to make their election. </a:t>
            </a:r>
          </a:p>
          <a:p>
            <a:endParaRPr lang="en-US" sz="1200" dirty="0">
              <a:latin typeface="+mn-lt"/>
            </a:endParaRPr>
          </a:p>
          <a:p>
            <a:r>
              <a:rPr lang="en-US" sz="1200" b="1" kern="0" dirty="0">
                <a:latin typeface="+mn-lt"/>
              </a:rPr>
              <a:t>2026 Decision Guides were mailed in mid-September. </a:t>
            </a:r>
            <a:r>
              <a:rPr lang="en-US" sz="1200" kern="0" dirty="0">
                <a:latin typeface="+mn-lt"/>
              </a:rPr>
              <a:t>If you have not received this guide, </a:t>
            </a:r>
            <a:r>
              <a:rPr lang="en-US" sz="1200" dirty="0">
                <a:latin typeface="+mn-lt"/>
              </a:rPr>
              <a:t>please log into the S H B P Enrollment Portal or contact S H B P Member Services to confirm S H B P has your correct mailing address.</a:t>
            </a:r>
          </a:p>
          <a:p>
            <a:endParaRPr lang="en-US" sz="1200" dirty="0">
              <a:latin typeface="+mn-lt"/>
            </a:endParaRPr>
          </a:p>
          <a:p>
            <a:r>
              <a:rPr lang="en-US" sz="1200" dirty="0">
                <a:latin typeface="+mn-lt"/>
                <a:cs typeface="Arial"/>
              </a:rPr>
              <a:t>The 2026 Retiree rates were included in your Retiree Decision Guide Kit mailing and can also be found on the S H B P website at S H B P dot Georgia dot GOV forward-slash MEMBER dash RATES forward-slash RETIREE dash RATES </a:t>
            </a:r>
          </a:p>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22</a:t>
            </a:fld>
            <a:endParaRPr lang="en-US" dirty="0"/>
          </a:p>
        </p:txBody>
      </p:sp>
    </p:spTree>
    <p:extLst>
      <p:ext uri="{BB962C8B-B14F-4D97-AF65-F5344CB8AC3E}">
        <p14:creationId xmlns:p14="http://schemas.microsoft.com/office/powerpoint/2010/main" val="970791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sz="1200" b="0" dirty="0">
                <a:latin typeface="+mn-lt"/>
              </a:rPr>
              <a:t>Please note:</a:t>
            </a:r>
          </a:p>
          <a:p>
            <a:r>
              <a:rPr lang="en-US" sz="1200" b="0" dirty="0">
                <a:latin typeface="+mn-lt"/>
              </a:rPr>
              <a:t>This year's Retiree Option Change Period is a “Passive Enrollment“ for Medicare Advantage members.  This means that Medicare Advantage retirees will remain with their same MA plan option if they do not take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venir Medium"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Medium" panose="02000503020000020003"/>
              </a:rPr>
              <a:t>Medicare Advantage retirees will remain with their same MA Plan option if they do not take action. </a:t>
            </a:r>
          </a:p>
          <a:p>
            <a:endParaRPr lang="en-US" sz="1200" b="0" dirty="0">
              <a:latin typeface="+mn-lt"/>
            </a:endParaRPr>
          </a:p>
          <a:p>
            <a:r>
              <a:rPr lang="en-US" sz="1200" b="0" dirty="0">
                <a:latin typeface="+mn-lt"/>
              </a:rPr>
              <a:t>Pre 65 non-Medicare Advantage retirees will remain with their same Plan option if they do not take action.</a:t>
            </a:r>
          </a:p>
          <a:p>
            <a:pPr marL="175580" indent="-175580">
              <a:buFont typeface="Arial" panose="020B0604020202020204" pitchFamily="34" charset="0"/>
              <a:buChar char="•"/>
            </a:pPr>
            <a:endParaRPr lang="en-US" sz="1200" b="0" dirty="0"/>
          </a:p>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23</a:t>
            </a:fld>
            <a:endParaRPr lang="en-US" dirty="0"/>
          </a:p>
        </p:txBody>
      </p:sp>
    </p:spTree>
    <p:extLst>
      <p:ext uri="{BB962C8B-B14F-4D97-AF65-F5344CB8AC3E}">
        <p14:creationId xmlns:p14="http://schemas.microsoft.com/office/powerpoint/2010/main" val="2839616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24</a:t>
            </a:fld>
            <a:endParaRPr lang="en-US" dirty="0"/>
          </a:p>
        </p:txBody>
      </p:sp>
    </p:spTree>
    <p:extLst>
      <p:ext uri="{BB962C8B-B14F-4D97-AF65-F5344CB8AC3E}">
        <p14:creationId xmlns:p14="http://schemas.microsoft.com/office/powerpoint/2010/main" val="1074439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25</a:t>
            </a:fld>
            <a:endParaRPr lang="en-US" dirty="0"/>
          </a:p>
        </p:txBody>
      </p:sp>
    </p:spTree>
    <p:extLst>
      <p:ext uri="{BB962C8B-B14F-4D97-AF65-F5344CB8AC3E}">
        <p14:creationId xmlns:p14="http://schemas.microsoft.com/office/powerpoint/2010/main" val="70855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3</a:t>
            </a:fld>
            <a:endParaRPr lang="en-US" dirty="0"/>
          </a:p>
        </p:txBody>
      </p:sp>
    </p:spTree>
    <p:extLst>
      <p:ext uri="{BB962C8B-B14F-4D97-AF65-F5344CB8AC3E}">
        <p14:creationId xmlns:p14="http://schemas.microsoft.com/office/powerpoint/2010/main" val="388960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4</a:t>
            </a:fld>
            <a:endParaRPr lang="en-US" dirty="0"/>
          </a:p>
        </p:txBody>
      </p:sp>
    </p:spTree>
    <p:extLst>
      <p:ext uri="{BB962C8B-B14F-4D97-AF65-F5344CB8AC3E}">
        <p14:creationId xmlns:p14="http://schemas.microsoft.com/office/powerpoint/2010/main" val="376918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5</a:t>
            </a:fld>
            <a:endParaRPr lang="en-US" dirty="0"/>
          </a:p>
        </p:txBody>
      </p:sp>
    </p:spTree>
    <p:extLst>
      <p:ext uri="{BB962C8B-B14F-4D97-AF65-F5344CB8AC3E}">
        <p14:creationId xmlns:p14="http://schemas.microsoft.com/office/powerpoint/2010/main" val="24520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6</a:t>
            </a:fld>
            <a:endParaRPr lang="en-US" dirty="0"/>
          </a:p>
        </p:txBody>
      </p:sp>
    </p:spTree>
    <p:extLst>
      <p:ext uri="{BB962C8B-B14F-4D97-AF65-F5344CB8AC3E}">
        <p14:creationId xmlns:p14="http://schemas.microsoft.com/office/powerpoint/2010/main" val="71639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7</a:t>
            </a:fld>
            <a:endParaRPr lang="en-US" dirty="0"/>
          </a:p>
        </p:txBody>
      </p:sp>
    </p:spTree>
    <p:extLst>
      <p:ext uri="{BB962C8B-B14F-4D97-AF65-F5344CB8AC3E}">
        <p14:creationId xmlns:p14="http://schemas.microsoft.com/office/powerpoint/2010/main" val="3122998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8</a:t>
            </a:fld>
            <a:endParaRPr lang="en-US" dirty="0"/>
          </a:p>
        </p:txBody>
      </p:sp>
    </p:spTree>
    <p:extLst>
      <p:ext uri="{BB962C8B-B14F-4D97-AF65-F5344CB8AC3E}">
        <p14:creationId xmlns:p14="http://schemas.microsoft.com/office/powerpoint/2010/main" val="85280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9</a:t>
            </a:fld>
            <a:endParaRPr lang="en-US" dirty="0"/>
          </a:p>
        </p:txBody>
      </p:sp>
    </p:spTree>
    <p:extLst>
      <p:ext uri="{BB962C8B-B14F-4D97-AF65-F5344CB8AC3E}">
        <p14:creationId xmlns:p14="http://schemas.microsoft.com/office/powerpoint/2010/main" val="126316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3440-6EBF-E0B1-F2D3-49A208FC25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0FADF9-5F23-B14F-1974-40EE37D42C9F}"/>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B1900-DA49-6001-B35B-87162E1F2E95}"/>
              </a:ext>
            </a:extLst>
          </p:cNvPr>
          <p:cNvSpPr>
            <a:spLocks noGrp="1"/>
          </p:cNvSpPr>
          <p:nvPr>
            <p:ph type="dt" sz="half" idx="10"/>
          </p:nvPr>
        </p:nvSpPr>
        <p:spPr/>
        <p:txBody>
          <a:bodyPr/>
          <a:lstStyle/>
          <a:p>
            <a:fld id="{1322C117-AEE8-448F-8751-FF4ED13F6F11}" type="datetime1">
              <a:rPr lang="en-US" smtClean="0"/>
              <a:t>10/23/25</a:t>
            </a:fld>
            <a:endParaRPr lang="en-US" dirty="0"/>
          </a:p>
        </p:txBody>
      </p:sp>
      <p:sp>
        <p:nvSpPr>
          <p:cNvPr id="5" name="Footer Placeholder 4">
            <a:extLst>
              <a:ext uri="{FF2B5EF4-FFF2-40B4-BE49-F238E27FC236}">
                <a16:creationId xmlns:a16="http://schemas.microsoft.com/office/drawing/2014/main" id="{C10D0263-0771-C6E3-B476-3DBB8CF0D1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A28D52-22BE-A7F5-3DFC-4F0FBB7D0EFD}"/>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38518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C6A7-DBC1-3364-6765-AEC25A5635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A65D0-0E9F-7AF2-FE65-368DF6570D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648CE-91D3-7CC1-7BD2-6A56E1276BBD}"/>
              </a:ext>
            </a:extLst>
          </p:cNvPr>
          <p:cNvSpPr>
            <a:spLocks noGrp="1"/>
          </p:cNvSpPr>
          <p:nvPr>
            <p:ph type="dt" sz="half" idx="10"/>
          </p:nvPr>
        </p:nvSpPr>
        <p:spPr/>
        <p:txBody>
          <a:bodyPr/>
          <a:lstStyle/>
          <a:p>
            <a:fld id="{8C146D5E-FAFC-4FD7-A0D8-4C9B4DA2B256}" type="datetime1">
              <a:rPr lang="en-US" smtClean="0"/>
              <a:t>10/23/25</a:t>
            </a:fld>
            <a:endParaRPr lang="en-US" dirty="0"/>
          </a:p>
        </p:txBody>
      </p:sp>
      <p:sp>
        <p:nvSpPr>
          <p:cNvPr id="5" name="Footer Placeholder 4">
            <a:extLst>
              <a:ext uri="{FF2B5EF4-FFF2-40B4-BE49-F238E27FC236}">
                <a16:creationId xmlns:a16="http://schemas.microsoft.com/office/drawing/2014/main" id="{48727BFD-D15C-C32A-7025-7365C0AF56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EAC7D7-9F01-CD6A-F46C-7BC334F63DAE}"/>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81611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DDEA04-62ED-0C9B-0E76-C867E8D9A13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C35081-E364-88E4-6AEF-7E39ECAD0724}"/>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6A4DA-7F94-1AC9-E9CC-AD5244B2DCD4}"/>
              </a:ext>
            </a:extLst>
          </p:cNvPr>
          <p:cNvSpPr>
            <a:spLocks noGrp="1"/>
          </p:cNvSpPr>
          <p:nvPr>
            <p:ph type="dt" sz="half" idx="10"/>
          </p:nvPr>
        </p:nvSpPr>
        <p:spPr/>
        <p:txBody>
          <a:bodyPr/>
          <a:lstStyle/>
          <a:p>
            <a:fld id="{9A0B226D-136F-4A0B-B6AF-3F607D6A4227}" type="datetime1">
              <a:rPr lang="en-US" smtClean="0"/>
              <a:t>10/23/25</a:t>
            </a:fld>
            <a:endParaRPr lang="en-US" dirty="0"/>
          </a:p>
        </p:txBody>
      </p:sp>
      <p:sp>
        <p:nvSpPr>
          <p:cNvPr id="5" name="Footer Placeholder 4">
            <a:extLst>
              <a:ext uri="{FF2B5EF4-FFF2-40B4-BE49-F238E27FC236}">
                <a16:creationId xmlns:a16="http://schemas.microsoft.com/office/drawing/2014/main" id="{D2DE0E3B-B681-1EC2-DBF6-5CDD7241DE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B625EE-09B9-2F30-1749-5D5352CD995D}"/>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468249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5829-B7A5-04CE-465E-9D4048BA2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821AB-2690-B0BB-6955-1C5553036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F2258-4392-E372-FF37-81F0EFABC0FF}"/>
              </a:ext>
            </a:extLst>
          </p:cNvPr>
          <p:cNvSpPr>
            <a:spLocks noGrp="1"/>
          </p:cNvSpPr>
          <p:nvPr>
            <p:ph type="dt" sz="half" idx="10"/>
          </p:nvPr>
        </p:nvSpPr>
        <p:spPr/>
        <p:txBody>
          <a:bodyPr/>
          <a:lstStyle/>
          <a:p>
            <a:fld id="{EDF266FE-6F27-4C3B-8703-462F56A7C86D}" type="datetime1">
              <a:rPr lang="en-US" smtClean="0"/>
              <a:t>10/23/25</a:t>
            </a:fld>
            <a:endParaRPr lang="en-US" dirty="0"/>
          </a:p>
        </p:txBody>
      </p:sp>
      <p:sp>
        <p:nvSpPr>
          <p:cNvPr id="5" name="Footer Placeholder 4">
            <a:extLst>
              <a:ext uri="{FF2B5EF4-FFF2-40B4-BE49-F238E27FC236}">
                <a16:creationId xmlns:a16="http://schemas.microsoft.com/office/drawing/2014/main" id="{E9B15A6D-D727-D73A-675C-BD13F14047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837AE9-5489-9908-3E57-EF0519ED3C1C}"/>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28776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C3AE-E293-763D-3B04-197F3B79E4C1}"/>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ABA168-B380-062F-0CCE-256C3C5DA8AB}"/>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C7CB6-4551-6675-9DC0-A23900B4DC71}"/>
              </a:ext>
            </a:extLst>
          </p:cNvPr>
          <p:cNvSpPr>
            <a:spLocks noGrp="1"/>
          </p:cNvSpPr>
          <p:nvPr>
            <p:ph type="dt" sz="half" idx="10"/>
          </p:nvPr>
        </p:nvSpPr>
        <p:spPr/>
        <p:txBody>
          <a:bodyPr/>
          <a:lstStyle/>
          <a:p>
            <a:fld id="{BD846CBE-8267-4A2F-9365-B75CE43B2DA8}" type="datetime1">
              <a:rPr lang="en-US" smtClean="0"/>
              <a:t>10/23/25</a:t>
            </a:fld>
            <a:endParaRPr lang="en-US" dirty="0"/>
          </a:p>
        </p:txBody>
      </p:sp>
      <p:sp>
        <p:nvSpPr>
          <p:cNvPr id="5" name="Footer Placeholder 4">
            <a:extLst>
              <a:ext uri="{FF2B5EF4-FFF2-40B4-BE49-F238E27FC236}">
                <a16:creationId xmlns:a16="http://schemas.microsoft.com/office/drawing/2014/main" id="{469D9898-C8F1-2581-C72D-D49B8BCC4A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FAE35-9874-577B-6151-6C7C37C514C7}"/>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206915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2E4C-71AF-D80B-7E47-882677C784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956700-E987-5850-F19B-F6E71DA4C6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FC0DBA-ACA1-DA48-8ABC-88CFF024A6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3E21E9-F928-D979-B10D-121763002429}"/>
              </a:ext>
            </a:extLst>
          </p:cNvPr>
          <p:cNvSpPr>
            <a:spLocks noGrp="1"/>
          </p:cNvSpPr>
          <p:nvPr>
            <p:ph type="dt" sz="half" idx="10"/>
          </p:nvPr>
        </p:nvSpPr>
        <p:spPr/>
        <p:txBody>
          <a:bodyPr/>
          <a:lstStyle/>
          <a:p>
            <a:fld id="{30A9B6B6-C33E-4B93-BB60-47F12A3789B9}" type="datetime1">
              <a:rPr lang="en-US" smtClean="0"/>
              <a:t>10/23/25</a:t>
            </a:fld>
            <a:endParaRPr lang="en-US" dirty="0"/>
          </a:p>
        </p:txBody>
      </p:sp>
      <p:sp>
        <p:nvSpPr>
          <p:cNvPr id="6" name="Footer Placeholder 5">
            <a:extLst>
              <a:ext uri="{FF2B5EF4-FFF2-40B4-BE49-F238E27FC236}">
                <a16:creationId xmlns:a16="http://schemas.microsoft.com/office/drawing/2014/main" id="{7C5E3A00-584A-A82E-0352-E303EE89C1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381F5D-4CE8-FBA2-2435-626CF5067047}"/>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94456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26E1-F958-2493-4F77-3BFED57EB631}"/>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98944-981E-ADF2-9444-089CA2C6680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3B5F3-D8F3-ED76-9BC5-F1F2A51A0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A9130-F69E-513C-5B2C-075A4D434E96}"/>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237C9-0DB2-C82D-286A-F43EACBAE6BE}"/>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A638DB-2C65-705D-B525-DFF5EAD5E836}"/>
              </a:ext>
            </a:extLst>
          </p:cNvPr>
          <p:cNvSpPr>
            <a:spLocks noGrp="1"/>
          </p:cNvSpPr>
          <p:nvPr>
            <p:ph type="dt" sz="half" idx="10"/>
          </p:nvPr>
        </p:nvSpPr>
        <p:spPr/>
        <p:txBody>
          <a:bodyPr/>
          <a:lstStyle/>
          <a:p>
            <a:fld id="{FC355EAF-C266-4C33-9FC9-D5C1A5FB8E02}" type="datetime1">
              <a:rPr lang="en-US" smtClean="0"/>
              <a:t>10/23/25</a:t>
            </a:fld>
            <a:endParaRPr lang="en-US" dirty="0"/>
          </a:p>
        </p:txBody>
      </p:sp>
      <p:sp>
        <p:nvSpPr>
          <p:cNvPr id="8" name="Footer Placeholder 7">
            <a:extLst>
              <a:ext uri="{FF2B5EF4-FFF2-40B4-BE49-F238E27FC236}">
                <a16:creationId xmlns:a16="http://schemas.microsoft.com/office/drawing/2014/main" id="{CF3B671B-3B48-D41A-6B7B-DBBF7183D2D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E662733-6100-3FE0-0A48-AEC77F1BCDC9}"/>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94112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63A9-2C27-EC69-B9DF-A372E58434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85EDF5-BE50-8910-358D-243A8A2DC8D0}"/>
              </a:ext>
            </a:extLst>
          </p:cNvPr>
          <p:cNvSpPr>
            <a:spLocks noGrp="1"/>
          </p:cNvSpPr>
          <p:nvPr>
            <p:ph type="dt" sz="half" idx="10"/>
          </p:nvPr>
        </p:nvSpPr>
        <p:spPr/>
        <p:txBody>
          <a:bodyPr/>
          <a:lstStyle/>
          <a:p>
            <a:fld id="{BA3B4199-541F-422F-A092-2FC9894FAC4B}" type="datetime1">
              <a:rPr lang="en-US" smtClean="0"/>
              <a:t>10/23/25</a:t>
            </a:fld>
            <a:endParaRPr lang="en-US" dirty="0"/>
          </a:p>
        </p:txBody>
      </p:sp>
      <p:sp>
        <p:nvSpPr>
          <p:cNvPr id="4" name="Footer Placeholder 3">
            <a:extLst>
              <a:ext uri="{FF2B5EF4-FFF2-40B4-BE49-F238E27FC236}">
                <a16:creationId xmlns:a16="http://schemas.microsoft.com/office/drawing/2014/main" id="{E7BFC540-F6BD-E9CC-A5FE-BCEDFEF5C0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8F3D9-5177-3BBD-A5FA-B668CC5254DE}"/>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402375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CCE55-864C-BA69-5632-A0A500876337}"/>
              </a:ext>
            </a:extLst>
          </p:cNvPr>
          <p:cNvSpPr>
            <a:spLocks noGrp="1"/>
          </p:cNvSpPr>
          <p:nvPr>
            <p:ph type="dt" sz="half" idx="10"/>
          </p:nvPr>
        </p:nvSpPr>
        <p:spPr/>
        <p:txBody>
          <a:bodyPr/>
          <a:lstStyle/>
          <a:p>
            <a:fld id="{74AE7FDA-6BDF-4F19-A3CC-7601F5190364}" type="datetime1">
              <a:rPr lang="en-US" smtClean="0"/>
              <a:t>10/23/25</a:t>
            </a:fld>
            <a:endParaRPr lang="en-US" dirty="0"/>
          </a:p>
        </p:txBody>
      </p:sp>
      <p:sp>
        <p:nvSpPr>
          <p:cNvPr id="3" name="Footer Placeholder 2">
            <a:extLst>
              <a:ext uri="{FF2B5EF4-FFF2-40B4-BE49-F238E27FC236}">
                <a16:creationId xmlns:a16="http://schemas.microsoft.com/office/drawing/2014/main" id="{E33272BD-08F5-A023-1534-3A2CA40DA5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104355-B7B7-B0CC-3B5F-E47B0D4CB9B9}"/>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63957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2323-D350-2D09-22FB-A7822EBBD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676ABE-51BA-06C6-C9B9-2E8E890CDEC9}"/>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941568-47A7-F53C-EAD9-52B6308B736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D17E3-ABCC-8CF7-9335-FEFF5A33AE8C}"/>
              </a:ext>
            </a:extLst>
          </p:cNvPr>
          <p:cNvSpPr>
            <a:spLocks noGrp="1"/>
          </p:cNvSpPr>
          <p:nvPr>
            <p:ph type="dt" sz="half" idx="10"/>
          </p:nvPr>
        </p:nvSpPr>
        <p:spPr/>
        <p:txBody>
          <a:bodyPr/>
          <a:lstStyle/>
          <a:p>
            <a:fld id="{FFCBD40A-0A23-43CC-BE98-FB2FF2D6CB86}" type="datetime1">
              <a:rPr lang="en-US" smtClean="0"/>
              <a:t>10/23/25</a:t>
            </a:fld>
            <a:endParaRPr lang="en-US" dirty="0"/>
          </a:p>
        </p:txBody>
      </p:sp>
      <p:sp>
        <p:nvSpPr>
          <p:cNvPr id="6" name="Footer Placeholder 5">
            <a:extLst>
              <a:ext uri="{FF2B5EF4-FFF2-40B4-BE49-F238E27FC236}">
                <a16:creationId xmlns:a16="http://schemas.microsoft.com/office/drawing/2014/main" id="{C44CC1FD-FDB9-4AE8-1EE5-E6822F4684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70AC96-A0D5-68AE-13C5-116D06CC04C4}"/>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626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009B-2452-3FE6-E5D2-68330A86C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D6D082-5510-327D-4BF2-0F6A49A673F3}"/>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FF91EBD6-AD54-0C8C-7197-3DC8FC59117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0E4B1-0696-6BE1-189E-4F9756216298}"/>
              </a:ext>
            </a:extLst>
          </p:cNvPr>
          <p:cNvSpPr>
            <a:spLocks noGrp="1"/>
          </p:cNvSpPr>
          <p:nvPr>
            <p:ph type="dt" sz="half" idx="10"/>
          </p:nvPr>
        </p:nvSpPr>
        <p:spPr/>
        <p:txBody>
          <a:bodyPr/>
          <a:lstStyle/>
          <a:p>
            <a:fld id="{7ACE05EA-7C13-49A6-967D-D8D636C3D0A4}" type="datetime1">
              <a:rPr lang="en-US" smtClean="0"/>
              <a:t>10/23/25</a:t>
            </a:fld>
            <a:endParaRPr lang="en-US" dirty="0"/>
          </a:p>
        </p:txBody>
      </p:sp>
      <p:sp>
        <p:nvSpPr>
          <p:cNvPr id="6" name="Footer Placeholder 5">
            <a:extLst>
              <a:ext uri="{FF2B5EF4-FFF2-40B4-BE49-F238E27FC236}">
                <a16:creationId xmlns:a16="http://schemas.microsoft.com/office/drawing/2014/main" id="{51F3401B-268F-2676-E92E-CA229D6A5E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997744-E2E6-15FD-F86B-7A080AA837D6}"/>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59643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8BD6E-BFA6-B712-8825-505217EFC2A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76BE97-344D-2F9B-123F-9FBEB1E56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5B67A-8FF4-6DB4-3BE6-BCB38C6C4F63}"/>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7EEAB-E20C-45A0-B2D6-0260F9707B9A}" type="datetime1">
              <a:rPr lang="en-US" smtClean="0"/>
              <a:t>10/23/25</a:t>
            </a:fld>
            <a:endParaRPr lang="en-US" dirty="0"/>
          </a:p>
        </p:txBody>
      </p:sp>
      <p:sp>
        <p:nvSpPr>
          <p:cNvPr id="5" name="Footer Placeholder 4">
            <a:extLst>
              <a:ext uri="{FF2B5EF4-FFF2-40B4-BE49-F238E27FC236}">
                <a16:creationId xmlns:a16="http://schemas.microsoft.com/office/drawing/2014/main" id="{460ADF25-AEE1-7828-3F22-2565DD70B7FA}"/>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D8340E-E9BD-3FFD-A606-94F57241C9B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ECDDA-5576-1545-AD73-3A7ACD4CCB4B}" type="slidenum">
              <a:rPr lang="en-US" smtClean="0"/>
              <a:t>‹#›</a:t>
            </a:fld>
            <a:endParaRPr lang="en-US" dirty="0"/>
          </a:p>
        </p:txBody>
      </p:sp>
    </p:spTree>
    <p:extLst>
      <p:ext uri="{BB962C8B-B14F-4D97-AF65-F5344CB8AC3E}">
        <p14:creationId xmlns:p14="http://schemas.microsoft.com/office/powerpoint/2010/main" val="190606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package" Target="../embeddings/Microsoft_Excel_Worksheet4.xlsx"/></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shbp.georgia.gov/retiree-rat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www.myshbpga.adp.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5C8A44-DEE7-E54D-130E-9ECFD0B73812}"/>
              </a:ext>
            </a:extLst>
          </p:cNvPr>
          <p:cNvSpPr>
            <a:spLocks noGrp="1" noRot="1" noMove="1" noResize="1" noEditPoints="1" noAdjustHandles="1" noChangeArrowheads="1" noChangeShapeType="1"/>
          </p:cNvSpPr>
          <p:nvPr/>
        </p:nvSpPr>
        <p:spPr>
          <a:xfrm>
            <a:off x="6152819" y="123819"/>
            <a:ext cx="5876004" cy="6610369"/>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60F5F-D9C6-C6B5-2D97-17B93631599D}"/>
              </a:ext>
            </a:extLst>
          </p:cNvPr>
          <p:cNvSpPr>
            <a:spLocks noGrp="1" noRot="1" noMove="1" noResize="1" noEditPoints="1" noAdjustHandles="1" noChangeArrowheads="1" noChangeShapeType="1"/>
          </p:cNvSpPr>
          <p:nvPr>
            <p:ph type="ctrTitle"/>
          </p:nvPr>
        </p:nvSpPr>
        <p:spPr>
          <a:xfrm>
            <a:off x="244343" y="1573608"/>
            <a:ext cx="4883672" cy="1558435"/>
          </a:xfrm>
        </p:spPr>
        <p:txBody>
          <a:bodyPr>
            <a:noAutofit/>
          </a:bodyPr>
          <a:lstStyle/>
          <a:p>
            <a:pPr algn="l"/>
            <a:r>
              <a:rPr lang="en-US" sz="3200" dirty="0">
                <a:latin typeface="Avenir Medium" panose="02000503020000020003" pitchFamily="2" charset="0"/>
                <a:cs typeface="Calibri" panose="020F0502020204030204" pitchFamily="34" charset="0"/>
              </a:rPr>
              <a:t>Presentation to: Georgia State Retirees Association</a:t>
            </a:r>
          </a:p>
        </p:txBody>
      </p:sp>
      <p:sp>
        <p:nvSpPr>
          <p:cNvPr id="3" name="Subtitle 2">
            <a:extLst>
              <a:ext uri="{FF2B5EF4-FFF2-40B4-BE49-F238E27FC236}">
                <a16:creationId xmlns:a16="http://schemas.microsoft.com/office/drawing/2014/main" id="{7515EC30-F0F0-7A5F-671D-DF18169AC8E9}"/>
              </a:ext>
            </a:extLst>
          </p:cNvPr>
          <p:cNvSpPr>
            <a:spLocks noGrp="1" noRot="1" noMove="1" noResize="1" noEditPoints="1" noAdjustHandles="1" noChangeArrowheads="1" noChangeShapeType="1"/>
          </p:cNvSpPr>
          <p:nvPr>
            <p:ph type="subTitle" idx="1"/>
          </p:nvPr>
        </p:nvSpPr>
        <p:spPr>
          <a:xfrm>
            <a:off x="305889" y="3622309"/>
            <a:ext cx="4883672" cy="1846507"/>
          </a:xfrm>
        </p:spPr>
        <p:txBody>
          <a:bodyPr>
            <a:noAutofit/>
          </a:bodyPr>
          <a:lstStyle/>
          <a:p>
            <a:pPr algn="l">
              <a:lnSpc>
                <a:spcPct val="100000"/>
              </a:lnSpc>
            </a:pPr>
            <a:r>
              <a:rPr lang="en-US" sz="3000" dirty="0">
                <a:latin typeface="Avenir Medium" panose="02000503020000020003"/>
              </a:rPr>
              <a:t>Presented by:  </a:t>
            </a:r>
          </a:p>
          <a:p>
            <a:pPr algn="l">
              <a:lnSpc>
                <a:spcPct val="100000"/>
              </a:lnSpc>
            </a:pPr>
            <a:r>
              <a:rPr lang="en-US" sz="3000" dirty="0">
                <a:latin typeface="Avenir Medium" panose="02000503020000020003"/>
              </a:rPr>
              <a:t>Louis A. Amis</a:t>
            </a:r>
            <a:br>
              <a:rPr lang="en-US" sz="3000" dirty="0">
                <a:latin typeface="Avenir Medium" panose="02000503020000020003"/>
              </a:rPr>
            </a:br>
            <a:r>
              <a:rPr lang="en-US" sz="3000" dirty="0">
                <a:latin typeface="Avenir Medium" panose="02000503020000020003"/>
              </a:rPr>
              <a:t>Executive Director – State Health Benefit Plan</a:t>
            </a:r>
          </a:p>
          <a:p>
            <a:pPr algn="l">
              <a:lnSpc>
                <a:spcPct val="100000"/>
              </a:lnSpc>
            </a:pPr>
            <a:r>
              <a:rPr lang="en-US" sz="3000" dirty="0">
                <a:latin typeface="Avenir Medium" panose="02000503020000020003"/>
              </a:rPr>
              <a:t>DRAFT COPY</a:t>
            </a:r>
          </a:p>
        </p:txBody>
      </p:sp>
      <p:grpSp>
        <p:nvGrpSpPr>
          <p:cNvPr id="39" name="Group 38">
            <a:extLst>
              <a:ext uri="{FF2B5EF4-FFF2-40B4-BE49-F238E27FC236}">
                <a16:creationId xmlns:a16="http://schemas.microsoft.com/office/drawing/2014/main" id="{1588FAC7-8B38-0C63-E19C-1B1B64A94B7D}"/>
              </a:ext>
            </a:extLst>
          </p:cNvPr>
          <p:cNvGrpSpPr>
            <a:grpSpLocks noGrp="1" noUngrp="1" noRot="1" noMove="1" noResize="1"/>
          </p:cNvGrpSpPr>
          <p:nvPr/>
        </p:nvGrpSpPr>
        <p:grpSpPr>
          <a:xfrm>
            <a:off x="305890" y="5616387"/>
            <a:ext cx="3461836" cy="727504"/>
            <a:chOff x="452438" y="5890283"/>
            <a:chExt cx="3461836" cy="727504"/>
          </a:xfrm>
        </p:grpSpPr>
        <p:sp>
          <p:nvSpPr>
            <p:cNvPr id="22" name="Oval 21">
              <a:extLst>
                <a:ext uri="{FF2B5EF4-FFF2-40B4-BE49-F238E27FC236}">
                  <a16:creationId xmlns:a16="http://schemas.microsoft.com/office/drawing/2014/main" id="{A7225306-E46B-4F48-954A-8156ED8E87EB}"/>
                </a:ext>
              </a:extLst>
            </p:cNvPr>
            <p:cNvSpPr>
              <a:spLocks noGrp="1" noRot="1" noMove="1" noResize="1" noEditPoints="1" noAdjustHandles="1" noChangeArrowheads="1" noChangeShapeType="1"/>
            </p:cNvSpPr>
            <p:nvPr/>
          </p:nvSpPr>
          <p:spPr>
            <a:xfrm>
              <a:off x="3352800" y="5890283"/>
              <a:ext cx="561474" cy="727504"/>
            </a:xfrm>
            <a:prstGeom prst="ellipse">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391D188-E68A-C7C2-D328-D5075DD1DFA9}"/>
                </a:ext>
              </a:extLst>
            </p:cNvPr>
            <p:cNvSpPr>
              <a:spLocks noGrp="1" noRot="1" noMove="1" noResize="1" noEditPoints="1" noAdjustHandles="1" noChangeArrowheads="1" noChangeShapeType="1"/>
            </p:cNvSpPr>
            <p:nvPr/>
          </p:nvSpPr>
          <p:spPr>
            <a:xfrm>
              <a:off x="452438" y="5890283"/>
              <a:ext cx="561474" cy="727504"/>
            </a:xfrm>
            <a:prstGeom prst="ellipse">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BAB6F74-5182-6698-31FF-B2A9793D4143}"/>
                </a:ext>
              </a:extLst>
            </p:cNvPr>
            <p:cNvSpPr>
              <a:spLocks noGrp="1" noRot="1" noMove="1" noResize="1" noEditPoints="1" noAdjustHandles="1" noChangeArrowheads="1" noChangeShapeType="1"/>
            </p:cNvSpPr>
            <p:nvPr/>
          </p:nvSpPr>
          <p:spPr>
            <a:xfrm>
              <a:off x="733175" y="5890283"/>
              <a:ext cx="2900362" cy="727504"/>
            </a:xfrm>
            <a:prstGeom prst="rect">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venir Medium" panose="02000503020000020003"/>
                </a:rPr>
                <a:t>Date: October 28, 2025</a:t>
              </a:r>
            </a:p>
          </p:txBody>
        </p:sp>
      </p:grpSp>
      <p:sp>
        <p:nvSpPr>
          <p:cNvPr id="24" name="Rectangle 23">
            <a:extLst>
              <a:ext uri="{FF2B5EF4-FFF2-40B4-BE49-F238E27FC236}">
                <a16:creationId xmlns:a16="http://schemas.microsoft.com/office/drawing/2014/main" id="{21EA28D4-7363-03FC-3408-1CA58F25DF48}"/>
              </a:ext>
            </a:extLst>
          </p:cNvPr>
          <p:cNvSpPr>
            <a:spLocks noGrp="1" noRot="1" noMove="1" noResize="1" noEditPoints="1" noAdjustHandles="1" noChangeArrowheads="1" noChangeShapeType="1"/>
          </p:cNvSpPr>
          <p:nvPr/>
        </p:nvSpPr>
        <p:spPr>
          <a:xfrm>
            <a:off x="7808447" y="4361391"/>
            <a:ext cx="2684867" cy="2180089"/>
          </a:xfrm>
          <a:prstGeom prst="rect">
            <a:avLst/>
          </a:prstGeom>
          <a:solidFill>
            <a:srgbClr val="ADCFDE"/>
          </a:solidFill>
          <a:ln w="76200">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83D84B29-8C3E-FA5D-F496-F5134AE651EE}"/>
              </a:ext>
            </a:extLst>
          </p:cNvPr>
          <p:cNvPicPr>
            <a:picLocks noGrp="1" noRot="1" noChangeAspect="1" noMove="1" noResize="1" noEditPoints="1" noAdjustHandles="1" noChangeArrowheads="1" noChangeShapeType="1" noCrop="1"/>
          </p:cNvPicPr>
          <p:nvPr/>
        </p:nvPicPr>
        <p:blipFill>
          <a:blip r:embed="rId3"/>
          <a:stretch>
            <a:fillRect/>
          </a:stretch>
        </p:blipFill>
        <p:spPr>
          <a:xfrm>
            <a:off x="163179" y="169216"/>
            <a:ext cx="2788864" cy="643584"/>
          </a:xfrm>
          <a:prstGeom prst="rect">
            <a:avLst/>
          </a:prstGeom>
        </p:spPr>
      </p:pic>
      <p:sp>
        <p:nvSpPr>
          <p:cNvPr id="8" name="Rectangle 7">
            <a:extLst>
              <a:ext uri="{FF2B5EF4-FFF2-40B4-BE49-F238E27FC236}">
                <a16:creationId xmlns:a16="http://schemas.microsoft.com/office/drawing/2014/main" id="{9625C2B2-0E17-1407-EA84-1CBFFC69EB32}"/>
              </a:ext>
            </a:extLst>
          </p:cNvPr>
          <p:cNvSpPr>
            <a:spLocks noGrp="1" noRot="1" noMove="1" noResize="1" noEditPoints="1" noAdjustHandles="1" noChangeArrowheads="1" noChangeShapeType="1"/>
          </p:cNvSpPr>
          <p:nvPr/>
        </p:nvSpPr>
        <p:spPr>
          <a:xfrm>
            <a:off x="7808448" y="228119"/>
            <a:ext cx="2698625" cy="1048688"/>
          </a:xfrm>
          <a:prstGeom prst="rect">
            <a:avLst/>
          </a:prstGeom>
          <a:solidFill>
            <a:srgbClr val="ADCFDE"/>
          </a:solidFill>
          <a:ln w="76200">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State Health Benefit Plan</a:t>
            </a:r>
          </a:p>
        </p:txBody>
      </p:sp>
      <p:grpSp>
        <p:nvGrpSpPr>
          <p:cNvPr id="4" name="Group 3">
            <a:extLst>
              <a:ext uri="{FF2B5EF4-FFF2-40B4-BE49-F238E27FC236}">
                <a16:creationId xmlns:a16="http://schemas.microsoft.com/office/drawing/2014/main" id="{CD04ADEA-E1DA-798F-4736-A2003838608E}"/>
              </a:ext>
            </a:extLst>
          </p:cNvPr>
          <p:cNvGrpSpPr>
            <a:grpSpLocks noGrp="1" noUngrp="1" noRot="1" noMove="1" noResize="1"/>
          </p:cNvGrpSpPr>
          <p:nvPr/>
        </p:nvGrpSpPr>
        <p:grpSpPr>
          <a:xfrm>
            <a:off x="6388353" y="5553830"/>
            <a:ext cx="1159987" cy="1059357"/>
            <a:chOff x="5806121" y="5776504"/>
            <a:chExt cx="1159987" cy="1059357"/>
          </a:xfrm>
        </p:grpSpPr>
        <p:cxnSp>
          <p:nvCxnSpPr>
            <p:cNvPr id="5" name="Straight Connector 4">
              <a:extLst>
                <a:ext uri="{FF2B5EF4-FFF2-40B4-BE49-F238E27FC236}">
                  <a16:creationId xmlns:a16="http://schemas.microsoft.com/office/drawing/2014/main" id="{26C5F420-C323-A305-8DF7-C3874287AFC9}"/>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5CB89E-DB6D-5F77-F6D0-AA247DA67A14}"/>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CF4538-C438-09CD-6EFD-8BAA6F79E17F}"/>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10ACE5-1A57-59FE-411E-2010703220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2A350F-8A7B-F326-1A00-629C800C3DA5}"/>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E2A899-8565-FAB1-E7A3-111B3706E55F}"/>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7E904-7063-EC8C-2FED-DA03B7CB55BA}"/>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9D816F-B160-6D43-99EF-4D2BC7C6616C}"/>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BF676193-63F9-4C75-7C62-EB6661992ADA}"/>
              </a:ext>
            </a:extLst>
          </p:cNvPr>
          <p:cNvGrpSpPr>
            <a:grpSpLocks noGrp="1" noUngrp="1" noRot="1" noMove="1" noResize="1"/>
          </p:cNvGrpSpPr>
          <p:nvPr/>
        </p:nvGrpSpPr>
        <p:grpSpPr>
          <a:xfrm>
            <a:off x="10749788" y="261618"/>
            <a:ext cx="1159987" cy="1064484"/>
            <a:chOff x="10749787" y="200073"/>
            <a:chExt cx="1159987" cy="1064484"/>
          </a:xfrm>
        </p:grpSpPr>
        <p:cxnSp>
          <p:nvCxnSpPr>
            <p:cNvPr id="61" name="Straight Connector 60">
              <a:extLst>
                <a:ext uri="{FF2B5EF4-FFF2-40B4-BE49-F238E27FC236}">
                  <a16:creationId xmlns:a16="http://schemas.microsoft.com/office/drawing/2014/main" id="{304DE5FB-3978-AC68-9597-9FFB837FC037}"/>
                </a:ext>
              </a:extLst>
            </p:cNvPr>
            <p:cNvCxnSpPr>
              <a:cxnSpLocks noGrp="1" noRot="1" noMove="1" noResize="1" noEditPoints="1" noAdjustHandles="1" noChangeArrowheads="1" noChangeShapeType="1"/>
            </p:cNvCxnSpPr>
            <p:nvPr/>
          </p:nvCxnSpPr>
          <p:spPr>
            <a:xfrm>
              <a:off x="11909774" y="21253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5D49298-A171-9F08-71D9-9F5238531B6B}"/>
                </a:ext>
              </a:extLst>
            </p:cNvPr>
            <p:cNvCxnSpPr>
              <a:cxnSpLocks noGrp="1" noRot="1" noMove="1" noResize="1" noEditPoints="1" noAdjustHandles="1" noChangeArrowheads="1" noChangeShapeType="1"/>
            </p:cNvCxnSpPr>
            <p:nvPr/>
          </p:nvCxnSpPr>
          <p:spPr>
            <a:xfrm>
              <a:off x="11742860" y="208867"/>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8BF8EB0-08F1-F57E-C8A0-446F93CB0D8E}"/>
                </a:ext>
              </a:extLst>
            </p:cNvPr>
            <p:cNvCxnSpPr>
              <a:cxnSpLocks noGrp="1" noRot="1" noMove="1" noResize="1" noEditPoints="1" noAdjustHandles="1" noChangeArrowheads="1" noChangeShapeType="1"/>
            </p:cNvCxnSpPr>
            <p:nvPr/>
          </p:nvCxnSpPr>
          <p:spPr>
            <a:xfrm>
              <a:off x="11578416" y="20886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5D437D4-0944-13F2-4D05-7A9E1FFFE202}"/>
                </a:ext>
              </a:extLst>
            </p:cNvPr>
            <p:cNvCxnSpPr>
              <a:cxnSpLocks noGrp="1" noRot="1" noMove="1" noResize="1" noEditPoints="1" noAdjustHandles="1" noChangeArrowheads="1" noChangeShapeType="1"/>
            </p:cNvCxnSpPr>
            <p:nvPr/>
          </p:nvCxnSpPr>
          <p:spPr>
            <a:xfrm>
              <a:off x="11409959" y="200073"/>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3FF6DD-B085-82FD-966D-36F28832F67E}"/>
                </a:ext>
              </a:extLst>
            </p:cNvPr>
            <p:cNvCxnSpPr>
              <a:cxnSpLocks noGrp="1" noRot="1" noMove="1" noResize="1" noEditPoints="1" noAdjustHandles="1" noChangeArrowheads="1" noChangeShapeType="1"/>
            </p:cNvCxnSpPr>
            <p:nvPr/>
          </p:nvCxnSpPr>
          <p:spPr>
            <a:xfrm>
              <a:off x="11249602" y="20886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21B45EC-6E6B-1D8A-D41A-780C76E71437}"/>
                </a:ext>
              </a:extLst>
            </p:cNvPr>
            <p:cNvCxnSpPr>
              <a:cxnSpLocks noGrp="1" noRot="1" noMove="1" noResize="1" noEditPoints="1" noAdjustHandles="1" noChangeArrowheads="1" noChangeShapeType="1"/>
            </p:cNvCxnSpPr>
            <p:nvPr/>
          </p:nvCxnSpPr>
          <p:spPr>
            <a:xfrm>
              <a:off x="11082688" y="205202"/>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F350C1-034A-AE84-7010-70EC9DF4FABF}"/>
                </a:ext>
              </a:extLst>
            </p:cNvPr>
            <p:cNvCxnSpPr>
              <a:cxnSpLocks noGrp="1" noRot="1" noMove="1" noResize="1" noEditPoints="1" noAdjustHandles="1" noChangeArrowheads="1" noChangeShapeType="1"/>
            </p:cNvCxnSpPr>
            <p:nvPr/>
          </p:nvCxnSpPr>
          <p:spPr>
            <a:xfrm>
              <a:off x="10918244" y="20520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157EF84-46CB-CA37-C9DE-FEF42FC05E3E}"/>
                </a:ext>
              </a:extLst>
            </p:cNvPr>
            <p:cNvCxnSpPr>
              <a:cxnSpLocks noGrp="1" noRot="1" noMove="1" noResize="1" noEditPoints="1" noAdjustHandles="1" noChangeArrowheads="1" noChangeShapeType="1"/>
            </p:cNvCxnSpPr>
            <p:nvPr/>
          </p:nvCxnSpPr>
          <p:spPr>
            <a:xfrm>
              <a:off x="10749787" y="20520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pic>
        <p:nvPicPr>
          <p:cNvPr id="19" name="Picture 18" descr="A couple of puzzle pieces with sunset in the background&#10;&#10;Description automatically generated">
            <a:extLst>
              <a:ext uri="{FF2B5EF4-FFF2-40B4-BE49-F238E27FC236}">
                <a16:creationId xmlns:a16="http://schemas.microsoft.com/office/drawing/2014/main" id="{A4E00D9A-6558-CE78-F77E-35BEA3D092D5}"/>
              </a:ext>
            </a:extLst>
          </p:cNvPr>
          <p:cNvPicPr/>
          <p:nvPr/>
        </p:nvPicPr>
        <p:blipFill>
          <a:blip r:embed="rId4"/>
          <a:stretch>
            <a:fillRect/>
          </a:stretch>
        </p:blipFill>
        <p:spPr>
          <a:xfrm>
            <a:off x="7032250" y="1434591"/>
            <a:ext cx="4223917" cy="2715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Slide Number Placeholder 11">
            <a:extLst>
              <a:ext uri="{FF2B5EF4-FFF2-40B4-BE49-F238E27FC236}">
                <a16:creationId xmlns:a16="http://schemas.microsoft.com/office/drawing/2014/main" id="{A5313B64-7516-A83A-9DC5-07050333A1BD}"/>
              </a:ext>
            </a:extLst>
          </p:cNvPr>
          <p:cNvSpPr>
            <a:spLocks noGrp="1"/>
          </p:cNvSpPr>
          <p:nvPr>
            <p:ph type="sldNum" sz="quarter" idx="12"/>
          </p:nvPr>
        </p:nvSpPr>
        <p:spPr/>
        <p:txBody>
          <a:bodyPr/>
          <a:lstStyle/>
          <a:p>
            <a:fld id="{914ECDDA-5576-1545-AD73-3A7ACD4CCB4B}" type="slidenum">
              <a:rPr lang="en-US" smtClean="0"/>
              <a:t>1</a:t>
            </a:fld>
            <a:endParaRPr lang="en-US" dirty="0"/>
          </a:p>
        </p:txBody>
      </p:sp>
    </p:spTree>
    <p:extLst>
      <p:ext uri="{BB962C8B-B14F-4D97-AF65-F5344CB8AC3E}">
        <p14:creationId xmlns:p14="http://schemas.microsoft.com/office/powerpoint/2010/main" val="2343494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90" y="126997"/>
            <a:ext cx="10892575" cy="1077218"/>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941562" y="203219"/>
            <a:ext cx="5861435"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Plan Overview and Historical </a:t>
            </a:r>
            <a:r>
              <a:rPr lang="en-US" sz="2800" b="1" dirty="0">
                <a:solidFill>
                  <a:schemeClr val="bg2"/>
                </a:solidFill>
                <a:latin typeface="Arial" panose="020B0604020202020204" pitchFamily="34" charset="0"/>
                <a:cs typeface="Arial" panose="020B0604020202020204" pitchFamily="34" charset="0"/>
              </a:rPr>
              <a:t>Trends</a:t>
            </a:r>
            <a:endParaRPr lang="en-US" sz="2800" dirty="0">
              <a:solidFill>
                <a:schemeClr val="bg2"/>
              </a:solidFill>
              <a:latin typeface="Avenir Medium" panose="02000503020000020003" pitchFamily="2" charset="0"/>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1021644"/>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3" y="6719737"/>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6"/>
            <a:ext cx="2536459" cy="584775"/>
          </a:xfrm>
          <a:prstGeom prst="rect">
            <a:avLst/>
          </a:prstGeom>
        </p:spPr>
      </p:pic>
      <p:sp>
        <p:nvSpPr>
          <p:cNvPr id="9" name="Content Placeholder 2">
            <a:extLst>
              <a:ext uri="{FF2B5EF4-FFF2-40B4-BE49-F238E27FC236}">
                <a16:creationId xmlns:a16="http://schemas.microsoft.com/office/drawing/2014/main" id="{3D1A2689-AA78-B04C-CC6B-23C72A44C953}"/>
              </a:ext>
            </a:extLst>
          </p:cNvPr>
          <p:cNvSpPr txBox="1">
            <a:spLocks noChangeArrowheads="1"/>
          </p:cNvSpPr>
          <p:nvPr/>
        </p:nvSpPr>
        <p:spPr bwMode="auto">
          <a:xfrm>
            <a:off x="623524" y="1307644"/>
            <a:ext cx="11228823" cy="54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Annual Total Claim Payment Change from CY2023 to CY2024</a:t>
            </a:r>
          </a:p>
          <a:p>
            <a:pPr lvl="1">
              <a:defRPr/>
            </a:pPr>
            <a:r>
              <a:rPr lang="en-US" altLang="en-US" sz="2400" kern="0" dirty="0">
                <a:solidFill>
                  <a:srgbClr val="000000"/>
                </a:solidFill>
                <a:latin typeface="Arial" panose="020B0604020202020204" pitchFamily="34" charset="0"/>
                <a:cs typeface="Arial" panose="020B0604020202020204" pitchFamily="34" charset="0"/>
              </a:rPr>
              <a:t>Medical Claims: 10.2%</a:t>
            </a:r>
          </a:p>
          <a:p>
            <a:pPr lvl="1">
              <a:defRPr/>
            </a:pPr>
            <a:r>
              <a:rPr lang="en-US" altLang="en-US" sz="2400" kern="0" dirty="0">
                <a:solidFill>
                  <a:srgbClr val="000000"/>
                </a:solidFill>
                <a:latin typeface="Arial" panose="020B0604020202020204" pitchFamily="34" charset="0"/>
                <a:cs typeface="Arial" panose="020B0604020202020204" pitchFamily="34" charset="0"/>
              </a:rPr>
              <a:t>Pharmacy Claims: 20% (including GLP-1 weight loss drug coverage expansion</a:t>
            </a:r>
            <a:r>
              <a:rPr lang="en-US" altLang="en-US" sz="2400" kern="0" dirty="0">
                <a:latin typeface="Arial" panose="020B0604020202020204" pitchFamily="34" charset="0"/>
                <a:cs typeface="Arial" panose="020B0604020202020204" pitchFamily="34" charset="0"/>
              </a:rPr>
              <a:t>)</a:t>
            </a:r>
            <a:endPar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Cost Drivers</a:t>
            </a:r>
          </a:p>
          <a:p>
            <a:pPr lvl="1">
              <a:defRPr/>
            </a:pPr>
            <a:r>
              <a:rPr lang="en-US" altLang="en-US" sz="2400" kern="0" dirty="0">
                <a:solidFill>
                  <a:srgbClr val="000000"/>
                </a:solidFill>
                <a:latin typeface="Arial" panose="020B0604020202020204" pitchFamily="34" charset="0"/>
                <a:cs typeface="Arial" panose="020B0604020202020204" pitchFamily="34" charset="0"/>
              </a:rPr>
              <a:t>General healthcare inflation</a:t>
            </a:r>
            <a:r>
              <a:rPr lang="en-US" altLang="en-US" sz="2400" dirty="0"/>
              <a:t>, </a:t>
            </a:r>
            <a:r>
              <a:rPr lang="en-US" altLang="en-US" sz="2400" kern="0" dirty="0">
                <a:latin typeface="Arial" panose="020B0604020202020204" pitchFamily="34" charset="0"/>
                <a:cs typeface="Arial" panose="020B0604020202020204" pitchFamily="34" charset="0"/>
              </a:rPr>
              <a:t>along with a significant increase in high-cost claimants</a:t>
            </a:r>
          </a:p>
          <a:p>
            <a:pPr lvl="1">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Continued prevalence of chronic conditions like diabetes, hypertension, and obesity</a:t>
            </a:r>
            <a:r>
              <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rPr>
              <a:t>; overall, cancer costs remain the Plan’s highest expenditure</a:t>
            </a:r>
          </a:p>
          <a:p>
            <a:pPr lvl="1">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Increased spend on specialty medications and </a:t>
            </a:r>
            <a:r>
              <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rPr>
              <a:t>anti-obesity medications;</a:t>
            </a:r>
            <a:r>
              <a:rPr lang="en-US" altLang="en-US" sz="2400" kern="0" dirty="0">
                <a:latin typeface="Arial" panose="020B0604020202020204" pitchFamily="34" charset="0"/>
                <a:cs typeface="Arial" panose="020B0604020202020204" pitchFamily="34" charset="0"/>
              </a:rPr>
              <a:t> for the month of </a:t>
            </a:r>
            <a:r>
              <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rPr>
              <a:t>August 2025 </a:t>
            </a:r>
            <a:r>
              <a:rPr lang="en-US" altLang="en-US" sz="2400" kern="0" dirty="0">
                <a:latin typeface="Arial" panose="020B0604020202020204" pitchFamily="34" charset="0"/>
                <a:cs typeface="Arial" panose="020B0604020202020204" pitchFamily="34" charset="0"/>
              </a:rPr>
              <a:t>alone, non-MA </a:t>
            </a:r>
            <a:r>
              <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rPr>
              <a:t>Plan Costs for anti-obesity medications</a:t>
            </a:r>
            <a:br>
              <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rPr>
            </a:br>
            <a:r>
              <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rPr>
              <a:t>~ $37.6 million (mainly Zepbound and Wegvoy)</a:t>
            </a:r>
            <a:endParaRPr kumimoji="0" lang="en-US" altLang="en-US" sz="2400" b="0" i="0" u="none" strike="noStrike" kern="0" cap="none" spc="0" normalizeH="0" baseline="0" noProof="0" dirty="0">
              <a:ln>
                <a:noFill/>
              </a:ln>
              <a:effectLst/>
              <a:uLnTx/>
              <a:uFillTx/>
              <a:latin typeface="Arial Narrow"/>
            </a:endParaRPr>
          </a:p>
        </p:txBody>
      </p:sp>
      <p:sp>
        <p:nvSpPr>
          <p:cNvPr id="3" name="Slide Number Placeholder 6">
            <a:extLst>
              <a:ext uri="{FF2B5EF4-FFF2-40B4-BE49-F238E27FC236}">
                <a16:creationId xmlns:a16="http://schemas.microsoft.com/office/drawing/2014/main" id="{E7F1D6D2-8C34-8BCC-358F-A6476686D0BB}"/>
              </a:ext>
            </a:extLst>
          </p:cNvPr>
          <p:cNvSpPr>
            <a:spLocks noGrp="1"/>
          </p:cNvSpPr>
          <p:nvPr>
            <p:ph type="sldNum" sz="quarter" idx="12"/>
          </p:nvPr>
        </p:nvSpPr>
        <p:spPr>
          <a:xfrm>
            <a:off x="8610600" y="6015882"/>
            <a:ext cx="2743200" cy="365125"/>
          </a:xfrm>
        </p:spPr>
        <p:txBody>
          <a:bodyPr/>
          <a:lstStyle/>
          <a:p>
            <a:fld id="{914ECDDA-5576-1545-AD73-3A7ACD4CCB4B}" type="slidenum">
              <a:rPr lang="en-US" smtClean="0"/>
              <a:t>10</a:t>
            </a:fld>
            <a:endParaRPr lang="en-US" dirty="0"/>
          </a:p>
        </p:txBody>
      </p:sp>
    </p:spTree>
    <p:extLst>
      <p:ext uri="{BB962C8B-B14F-4D97-AF65-F5344CB8AC3E}">
        <p14:creationId xmlns:p14="http://schemas.microsoft.com/office/powerpoint/2010/main" val="2163770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ign&#10;&#10;Description automatically generated">
            <a:extLst>
              <a:ext uri="{FF2B5EF4-FFF2-40B4-BE49-F238E27FC236}">
                <a16:creationId xmlns:a16="http://schemas.microsoft.com/office/drawing/2014/main" id="{09F5F743-92FB-B507-054F-A9E03F0F3F90}"/>
              </a:ext>
            </a:extLst>
          </p:cNvPr>
          <p:cNvPicPr>
            <a:picLocks noGrp="1" noRot="1" noChangeAspect="1" noMove="1" noResize="1" noEditPoints="1" noAdjustHandles="1" noChangeArrowheads="1" noChangeShapeType="1" noCrop="1"/>
          </p:cNvPicPr>
          <p:nvPr/>
        </p:nvPicPr>
        <p:blipFill>
          <a:blip r:embed="rId3"/>
          <a:stretch>
            <a:fillRect/>
          </a:stretch>
        </p:blipFill>
        <p:spPr>
          <a:xfrm>
            <a:off x="3193790" y="5096908"/>
            <a:ext cx="4655164" cy="1073237"/>
          </a:xfrm>
          <a:prstGeom prst="rect">
            <a:avLst/>
          </a:prstGeom>
        </p:spPr>
      </p:pic>
      <p:pic>
        <p:nvPicPr>
          <p:cNvPr id="6" name="Picture 5">
            <a:extLst>
              <a:ext uri="{FF2B5EF4-FFF2-40B4-BE49-F238E27FC236}">
                <a16:creationId xmlns:a16="http://schemas.microsoft.com/office/drawing/2014/main" id="{67962D61-A339-4ED4-B2AE-6F3631A897F4}"/>
              </a:ext>
            </a:extLst>
          </p:cNvPr>
          <p:cNvPicPr>
            <a:picLocks noGrp="1" noRot="1" noChangeAspect="1" noMove="1" noResize="1" noEditPoints="1" noAdjustHandles="1" noChangeArrowheads="1" noChangeShapeType="1" noCrop="1"/>
          </p:cNvPicPr>
          <p:nvPr/>
        </p:nvPicPr>
        <p:blipFill>
          <a:blip r:embed="rId4"/>
          <a:stretch>
            <a:fillRect/>
          </a:stretch>
        </p:blipFill>
        <p:spPr>
          <a:xfrm>
            <a:off x="2582065" y="1436977"/>
            <a:ext cx="6309512" cy="3659931"/>
          </a:xfrm>
          <a:prstGeom prst="rect">
            <a:avLst/>
          </a:prstGeom>
        </p:spPr>
      </p:pic>
      <p:sp>
        <p:nvSpPr>
          <p:cNvPr id="4" name="Rectangle 3">
            <a:extLst>
              <a:ext uri="{FF2B5EF4-FFF2-40B4-BE49-F238E27FC236}">
                <a16:creationId xmlns:a16="http://schemas.microsoft.com/office/drawing/2014/main" id="{A897ADA3-E5EE-78A7-4C03-F8D9B9F10B30}"/>
              </a:ext>
            </a:extLst>
          </p:cNvPr>
          <p:cNvSpPr>
            <a:spLocks noGrp="1" noRot="1" noMove="1" noResize="1" noEditPoints="1" noAdjustHandles="1" noChangeArrowheads="1" noChangeShapeType="1"/>
          </p:cNvSpPr>
          <p:nvPr/>
        </p:nvSpPr>
        <p:spPr>
          <a:xfrm>
            <a:off x="0" y="1"/>
            <a:ext cx="12192000" cy="6878868"/>
          </a:xfrm>
          <a:prstGeom prst="rect">
            <a:avLst/>
          </a:prstGeom>
          <a:solidFill>
            <a:schemeClr val="accent5">
              <a:lumMod val="50000"/>
              <a:alpha val="75294"/>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76B4A331-1E07-FB75-CC25-5801E3611688}"/>
              </a:ext>
            </a:extLst>
          </p:cNvPr>
          <p:cNvGrpSpPr>
            <a:grpSpLocks noGrp="1" noUngrp="1" noRot="1" noMove="1" noResize="1"/>
          </p:cNvGrpSpPr>
          <p:nvPr/>
        </p:nvGrpSpPr>
        <p:grpSpPr>
          <a:xfrm>
            <a:off x="208377" y="225628"/>
            <a:ext cx="1159987" cy="1059357"/>
            <a:chOff x="5806121" y="5776504"/>
            <a:chExt cx="1159987" cy="1059357"/>
          </a:xfrm>
        </p:grpSpPr>
        <p:cxnSp>
          <p:nvCxnSpPr>
            <p:cNvPr id="25" name="Straight Connector 24">
              <a:extLst>
                <a:ext uri="{FF2B5EF4-FFF2-40B4-BE49-F238E27FC236}">
                  <a16:creationId xmlns:a16="http://schemas.microsoft.com/office/drawing/2014/main" id="{7DFADB77-4EA3-6EDE-BC2A-CBA96D7F3A26}"/>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1081AF-43EE-7ACA-133E-E896C2C9E5E2}"/>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B7B7A7-9029-1A9F-B432-E87034CBEFB1}"/>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90C236-719E-9A69-C4E0-88BBACD064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3E8C65-F4E6-1FBA-207B-D58A5B4D2CB3}"/>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A6FF9C-B722-2FDE-AB25-D8F7CAF10C89}"/>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8B22D1-03E1-D633-ECAA-0D052595EDC1}"/>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A00743-A173-2DCC-724B-07740500A7F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3970347-5833-D6F6-2F43-EDCCB7AE831C}"/>
              </a:ext>
            </a:extLst>
          </p:cNvPr>
          <p:cNvGrpSpPr>
            <a:grpSpLocks noGrp="1" noUngrp="1" noRot="1" noMove="1" noResize="1"/>
          </p:cNvGrpSpPr>
          <p:nvPr/>
        </p:nvGrpSpPr>
        <p:grpSpPr>
          <a:xfrm>
            <a:off x="10748249" y="5681796"/>
            <a:ext cx="1159987" cy="1059357"/>
            <a:chOff x="5806121" y="5776504"/>
            <a:chExt cx="1159987" cy="1059357"/>
          </a:xfrm>
        </p:grpSpPr>
        <p:cxnSp>
          <p:nvCxnSpPr>
            <p:cNvPr id="7" name="Straight Connector 6">
              <a:extLst>
                <a:ext uri="{FF2B5EF4-FFF2-40B4-BE49-F238E27FC236}">
                  <a16:creationId xmlns:a16="http://schemas.microsoft.com/office/drawing/2014/main" id="{1C6552F2-35FF-06CF-522C-82F6C86D84D5}"/>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1A7E2F-0C9A-C947-E276-0B74F3F91651}"/>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77B192-FE2E-E471-B565-79041EAFF197}"/>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9D8167-42A6-8D36-2E45-1428307E0B3B}"/>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C8CF25-1E09-2ADA-E59C-EA722125143F}"/>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A85302F-958F-9669-A049-EB90CDEC43AA}"/>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779FCC-DD9A-E1C0-FF98-FB455FC41A93}"/>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2C92C-EEF5-AA5C-DE0B-FB3EA421790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 name="AutoShape 2">
            <a:extLst>
              <a:ext uri="{FF2B5EF4-FFF2-40B4-BE49-F238E27FC236}">
                <a16:creationId xmlns:a16="http://schemas.microsoft.com/office/drawing/2014/main" id="{7D957B45-C534-00C4-BE52-93C9E2ADD309}"/>
              </a:ext>
            </a:extLst>
          </p:cNvPr>
          <p:cNvSpPr>
            <a:spLocks noGrp="1" noRot="1" noChangeAspect="1" noMove="1" noResize="1" noEditPoints="1" noAdjustHandles="1" noChangeArrowheads="1" noChangeShapeType="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CE60E8A2-DA9B-A51B-5281-4BCA93E7A168}"/>
              </a:ext>
            </a:extLst>
          </p:cNvPr>
          <p:cNvSpPr txBox="1">
            <a:spLocks noGrp="1" noRot="1" noMove="1" noResize="1" noEditPoints="1" noAdjustHandles="1" noChangeArrowheads="1" noChangeShapeType="1"/>
          </p:cNvSpPr>
          <p:nvPr/>
        </p:nvSpPr>
        <p:spPr>
          <a:xfrm>
            <a:off x="3432250" y="442255"/>
            <a:ext cx="4928461"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2026 Benefit Plan Year : Plan Options</a:t>
            </a:r>
          </a:p>
        </p:txBody>
      </p:sp>
      <p:pic>
        <p:nvPicPr>
          <p:cNvPr id="3" name="Picture 95" descr="PPT_2011_collage">
            <a:extLst>
              <a:ext uri="{FF2B5EF4-FFF2-40B4-BE49-F238E27FC236}">
                <a16:creationId xmlns:a16="http://schemas.microsoft.com/office/drawing/2014/main" id="{BA681967-EFCA-6FF2-E2BB-47A5B5670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 t="-540" r="-36" b="-540"/>
          <a:stretch/>
        </p:blipFill>
        <p:spPr bwMode="auto">
          <a:xfrm>
            <a:off x="208378" y="1879671"/>
            <a:ext cx="11751913" cy="299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BE607CAF-B09A-12D9-AE77-EBF0C34BC230}"/>
              </a:ext>
            </a:extLst>
          </p:cNvPr>
          <p:cNvSpPr>
            <a:spLocks noGrp="1"/>
          </p:cNvSpPr>
          <p:nvPr>
            <p:ph type="sldNum" sz="quarter" idx="12"/>
          </p:nvPr>
        </p:nvSpPr>
        <p:spPr/>
        <p:txBody>
          <a:bodyPr/>
          <a:lstStyle/>
          <a:p>
            <a:fld id="{914ECDDA-5576-1545-AD73-3A7ACD4CCB4B}" type="slidenum">
              <a:rPr lang="en-US" smtClean="0"/>
              <a:t>11</a:t>
            </a:fld>
            <a:endParaRPr lang="en-US" dirty="0"/>
          </a:p>
        </p:txBody>
      </p:sp>
    </p:spTree>
    <p:extLst>
      <p:ext uri="{BB962C8B-B14F-4D97-AF65-F5344CB8AC3E}">
        <p14:creationId xmlns:p14="http://schemas.microsoft.com/office/powerpoint/2010/main" val="409433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93350" y="25240"/>
            <a:ext cx="10892575" cy="1077218"/>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096222" y="203219"/>
            <a:ext cx="6706776" cy="1384995"/>
          </a:xfrm>
          <a:prstGeom prst="rect">
            <a:avLst/>
          </a:prstGeom>
          <a:noFill/>
        </p:spPr>
        <p:txBody>
          <a:bodyPr wrap="square" rtlCol="0">
            <a:spAutoFit/>
          </a:bodyPr>
          <a:lstStyle/>
          <a:p>
            <a:pPr algn="ct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2026 Benefit Plan Year : Plan Options</a:t>
            </a:r>
          </a:p>
          <a:p>
            <a:pPr algn="ctr"/>
            <a:endParaRPr lang="en-US" sz="2800" dirty="0">
              <a:solidFill>
                <a:schemeClr val="bg1"/>
              </a:solidFill>
              <a:latin typeface="Avenir Medium" panose="02000503020000020003" pitchFamily="2" charset="0"/>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1021644"/>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3" y="6719737"/>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6"/>
            <a:ext cx="2536459" cy="584775"/>
          </a:xfrm>
          <a:prstGeom prst="rect">
            <a:avLst/>
          </a:prstGeom>
        </p:spPr>
      </p:pic>
      <p:sp>
        <p:nvSpPr>
          <p:cNvPr id="9" name="Content Placeholder 2">
            <a:extLst>
              <a:ext uri="{FF2B5EF4-FFF2-40B4-BE49-F238E27FC236}">
                <a16:creationId xmlns:a16="http://schemas.microsoft.com/office/drawing/2014/main" id="{3D1A2689-AA78-B04C-CC6B-23C72A44C953}"/>
              </a:ext>
            </a:extLst>
          </p:cNvPr>
          <p:cNvSpPr txBox="1">
            <a:spLocks noChangeArrowheads="1"/>
          </p:cNvSpPr>
          <p:nvPr/>
        </p:nvSpPr>
        <p:spPr bwMode="auto">
          <a:xfrm>
            <a:off x="623524" y="1307644"/>
            <a:ext cx="11228823" cy="524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medical vendors will remain the same: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UnitedHealthcare: HMO, HDHP, </a:t>
            </a:r>
            <a:r>
              <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rPr>
              <a:t>Medicare Advantage (MA)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Anthem Blue Cross and Blue Shield: HMO, HRA, </a:t>
            </a:r>
            <a:r>
              <a:rPr kumimoji="0" lang="en-US" altLang="en-US" sz="2400" b="0" i="0" u="none" strike="noStrike" kern="0" cap="none" spc="0" normalizeH="0" baseline="0" noProof="0" dirty="0">
                <a:ln>
                  <a:noFill/>
                </a:ln>
                <a:effectLst/>
                <a:uLnTx/>
                <a:uFillTx/>
                <a:latin typeface="Arial" panose="020B0604020202020204" pitchFamily="34" charset="0"/>
                <a:cs typeface="Arial" panose="020B0604020202020204" pitchFamily="34" charset="0"/>
              </a:rPr>
              <a:t>Medicare Advantage (</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Kaiser Permanente: Regional HMO</a:t>
            </a:r>
            <a:endParaRPr lang="en-US" altLang="en-US" sz="2400" kern="0" dirty="0">
              <a:solidFill>
                <a:srgbClr val="000000"/>
              </a:solidFill>
              <a:latin typeface="Arial" panose="020B0604020202020204" pitchFamily="34" charset="0"/>
              <a:cs typeface="Arial" panose="020B060402020202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pharmacy vendor will remain the same: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CVS Caremark</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wellness vendor will remain the same: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Sharecare</a:t>
            </a:r>
            <a:endParaRPr kumimoji="0" lang="en-US" alt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CA17D8F4-4888-185E-5B7E-7CEF2B2E7054}"/>
              </a:ext>
            </a:extLst>
          </p:cNvPr>
          <p:cNvSpPr>
            <a:spLocks noGrp="1"/>
          </p:cNvSpPr>
          <p:nvPr>
            <p:ph type="sldNum" sz="quarter" idx="12"/>
          </p:nvPr>
        </p:nvSpPr>
        <p:spPr>
          <a:xfrm>
            <a:off x="8610600" y="6015882"/>
            <a:ext cx="2743200" cy="365125"/>
          </a:xfrm>
        </p:spPr>
        <p:txBody>
          <a:bodyPr/>
          <a:lstStyle/>
          <a:p>
            <a:fld id="{914ECDDA-5576-1545-AD73-3A7ACD4CCB4B}" type="slidenum">
              <a:rPr lang="en-US" smtClean="0"/>
              <a:t>12</a:t>
            </a:fld>
            <a:endParaRPr lang="en-US" dirty="0"/>
          </a:p>
        </p:txBody>
      </p:sp>
    </p:spTree>
    <p:extLst>
      <p:ext uri="{BB962C8B-B14F-4D97-AF65-F5344CB8AC3E}">
        <p14:creationId xmlns:p14="http://schemas.microsoft.com/office/powerpoint/2010/main" val="392032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ign&#10;&#10;Description automatically generated">
            <a:extLst>
              <a:ext uri="{FF2B5EF4-FFF2-40B4-BE49-F238E27FC236}">
                <a16:creationId xmlns:a16="http://schemas.microsoft.com/office/drawing/2014/main" id="{09F5F743-92FB-B507-054F-A9E03F0F3F90}"/>
              </a:ext>
            </a:extLst>
          </p:cNvPr>
          <p:cNvPicPr>
            <a:picLocks noGrp="1" noRot="1" noChangeAspect="1" noMove="1" noResize="1" noEditPoints="1" noAdjustHandles="1" noChangeArrowheads="1" noChangeShapeType="1" noCrop="1"/>
          </p:cNvPicPr>
          <p:nvPr/>
        </p:nvPicPr>
        <p:blipFill>
          <a:blip r:embed="rId3"/>
          <a:stretch>
            <a:fillRect/>
          </a:stretch>
        </p:blipFill>
        <p:spPr>
          <a:xfrm>
            <a:off x="3193790" y="5096908"/>
            <a:ext cx="4655164" cy="1073237"/>
          </a:xfrm>
          <a:prstGeom prst="rect">
            <a:avLst/>
          </a:prstGeom>
        </p:spPr>
      </p:pic>
      <p:pic>
        <p:nvPicPr>
          <p:cNvPr id="6" name="Picture 5">
            <a:extLst>
              <a:ext uri="{FF2B5EF4-FFF2-40B4-BE49-F238E27FC236}">
                <a16:creationId xmlns:a16="http://schemas.microsoft.com/office/drawing/2014/main" id="{67962D61-A339-4ED4-B2AE-6F3631A897F4}"/>
              </a:ext>
            </a:extLst>
          </p:cNvPr>
          <p:cNvPicPr>
            <a:picLocks noGrp="1" noRot="1" noChangeAspect="1" noMove="1" noResize="1" noEditPoints="1" noAdjustHandles="1" noChangeArrowheads="1" noChangeShapeType="1" noCrop="1"/>
          </p:cNvPicPr>
          <p:nvPr/>
        </p:nvPicPr>
        <p:blipFill>
          <a:blip r:embed="rId4"/>
          <a:stretch>
            <a:fillRect/>
          </a:stretch>
        </p:blipFill>
        <p:spPr>
          <a:xfrm>
            <a:off x="2582065" y="1436977"/>
            <a:ext cx="6309512" cy="3659931"/>
          </a:xfrm>
          <a:prstGeom prst="rect">
            <a:avLst/>
          </a:prstGeom>
        </p:spPr>
      </p:pic>
      <p:sp>
        <p:nvSpPr>
          <p:cNvPr id="4" name="Rectangle 3">
            <a:extLst>
              <a:ext uri="{FF2B5EF4-FFF2-40B4-BE49-F238E27FC236}">
                <a16:creationId xmlns:a16="http://schemas.microsoft.com/office/drawing/2014/main" id="{A897ADA3-E5EE-78A7-4C03-F8D9B9F10B30}"/>
              </a:ext>
            </a:extLst>
          </p:cNvPr>
          <p:cNvSpPr>
            <a:spLocks noGrp="1" noRot="1" noMove="1" noResize="1" noEditPoints="1" noAdjustHandles="1" noChangeArrowheads="1" noChangeShapeType="1"/>
          </p:cNvSpPr>
          <p:nvPr/>
        </p:nvSpPr>
        <p:spPr>
          <a:xfrm>
            <a:off x="0" y="1"/>
            <a:ext cx="12192000" cy="6878868"/>
          </a:xfrm>
          <a:prstGeom prst="rect">
            <a:avLst/>
          </a:prstGeom>
          <a:solidFill>
            <a:schemeClr val="accent5">
              <a:lumMod val="50000"/>
              <a:alpha val="75294"/>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76B4A331-1E07-FB75-CC25-5801E3611688}"/>
              </a:ext>
            </a:extLst>
          </p:cNvPr>
          <p:cNvGrpSpPr>
            <a:grpSpLocks noGrp="1" noUngrp="1" noRot="1" noMove="1" noResize="1"/>
          </p:cNvGrpSpPr>
          <p:nvPr/>
        </p:nvGrpSpPr>
        <p:grpSpPr>
          <a:xfrm>
            <a:off x="208377" y="225628"/>
            <a:ext cx="1159987" cy="1059357"/>
            <a:chOff x="5806121" y="5776504"/>
            <a:chExt cx="1159987" cy="1059357"/>
          </a:xfrm>
        </p:grpSpPr>
        <p:cxnSp>
          <p:nvCxnSpPr>
            <p:cNvPr id="25" name="Straight Connector 24">
              <a:extLst>
                <a:ext uri="{FF2B5EF4-FFF2-40B4-BE49-F238E27FC236}">
                  <a16:creationId xmlns:a16="http://schemas.microsoft.com/office/drawing/2014/main" id="{7DFADB77-4EA3-6EDE-BC2A-CBA96D7F3A26}"/>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1081AF-43EE-7ACA-133E-E896C2C9E5E2}"/>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B7B7A7-9029-1A9F-B432-E87034CBEFB1}"/>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90C236-719E-9A69-C4E0-88BBACD064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3E8C65-F4E6-1FBA-207B-D58A5B4D2CB3}"/>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A6FF9C-B722-2FDE-AB25-D8F7CAF10C89}"/>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8B22D1-03E1-D633-ECAA-0D052595EDC1}"/>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A00743-A173-2DCC-724B-07740500A7F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3970347-5833-D6F6-2F43-EDCCB7AE831C}"/>
              </a:ext>
            </a:extLst>
          </p:cNvPr>
          <p:cNvGrpSpPr>
            <a:grpSpLocks noGrp="1" noUngrp="1" noRot="1" noMove="1" noResize="1"/>
          </p:cNvGrpSpPr>
          <p:nvPr/>
        </p:nvGrpSpPr>
        <p:grpSpPr>
          <a:xfrm>
            <a:off x="10748249" y="5681796"/>
            <a:ext cx="1159987" cy="1059357"/>
            <a:chOff x="5806121" y="5776504"/>
            <a:chExt cx="1159987" cy="1059357"/>
          </a:xfrm>
        </p:grpSpPr>
        <p:cxnSp>
          <p:nvCxnSpPr>
            <p:cNvPr id="7" name="Straight Connector 6">
              <a:extLst>
                <a:ext uri="{FF2B5EF4-FFF2-40B4-BE49-F238E27FC236}">
                  <a16:creationId xmlns:a16="http://schemas.microsoft.com/office/drawing/2014/main" id="{1C6552F2-35FF-06CF-522C-82F6C86D84D5}"/>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1A7E2F-0C9A-C947-E276-0B74F3F91651}"/>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77B192-FE2E-E471-B565-79041EAFF197}"/>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9D8167-42A6-8D36-2E45-1428307E0B3B}"/>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C8CF25-1E09-2ADA-E59C-EA722125143F}"/>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A85302F-958F-9669-A049-EB90CDEC43AA}"/>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779FCC-DD9A-E1C0-FF98-FB455FC41A93}"/>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2C92C-EEF5-AA5C-DE0B-FB3EA421790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 name="AutoShape 2">
            <a:extLst>
              <a:ext uri="{FF2B5EF4-FFF2-40B4-BE49-F238E27FC236}">
                <a16:creationId xmlns:a16="http://schemas.microsoft.com/office/drawing/2014/main" id="{7D957B45-C534-00C4-BE52-93C9E2ADD309}"/>
              </a:ext>
            </a:extLst>
          </p:cNvPr>
          <p:cNvSpPr>
            <a:spLocks noGrp="1" noRot="1" noChangeAspect="1" noMove="1" noResize="1" noEditPoints="1" noAdjustHandles="1" noChangeArrowheads="1" noChangeShapeType="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CE60E8A2-DA9B-A51B-5281-4BCA93E7A168}"/>
              </a:ext>
            </a:extLst>
          </p:cNvPr>
          <p:cNvSpPr txBox="1">
            <a:spLocks noGrp="1" noRot="1" noMove="1" noResize="1" noEditPoints="1" noAdjustHandles="1" noChangeArrowheads="1" noChangeShapeType="1"/>
          </p:cNvSpPr>
          <p:nvPr/>
        </p:nvSpPr>
        <p:spPr>
          <a:xfrm>
            <a:off x="3432250" y="442255"/>
            <a:ext cx="4928461" cy="138499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2026 Benefit Plan Year : Plan Changes – HRA/HMO Plans</a:t>
            </a:r>
          </a:p>
        </p:txBody>
      </p:sp>
      <p:pic>
        <p:nvPicPr>
          <p:cNvPr id="3" name="Picture 95" descr="PPT_2011_collage">
            <a:extLst>
              <a:ext uri="{FF2B5EF4-FFF2-40B4-BE49-F238E27FC236}">
                <a16:creationId xmlns:a16="http://schemas.microsoft.com/office/drawing/2014/main" id="{BA681967-EFCA-6FF2-E2BB-47A5B5670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 t="-540" r="-36" b="-540"/>
          <a:stretch/>
        </p:blipFill>
        <p:spPr bwMode="auto">
          <a:xfrm>
            <a:off x="208378" y="2011915"/>
            <a:ext cx="11751913" cy="286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C15FD41D-9856-0E82-F888-86A704957109}"/>
              </a:ext>
            </a:extLst>
          </p:cNvPr>
          <p:cNvSpPr>
            <a:spLocks noGrp="1"/>
          </p:cNvSpPr>
          <p:nvPr>
            <p:ph type="sldNum" sz="quarter" idx="12"/>
          </p:nvPr>
        </p:nvSpPr>
        <p:spPr/>
        <p:txBody>
          <a:bodyPr/>
          <a:lstStyle/>
          <a:p>
            <a:fld id="{914ECDDA-5576-1545-AD73-3A7ACD4CCB4B}" type="slidenum">
              <a:rPr lang="en-US" smtClean="0"/>
              <a:t>13</a:t>
            </a:fld>
            <a:endParaRPr lang="en-US" dirty="0"/>
          </a:p>
        </p:txBody>
      </p:sp>
    </p:spTree>
    <p:extLst>
      <p:ext uri="{BB962C8B-B14F-4D97-AF65-F5344CB8AC3E}">
        <p14:creationId xmlns:p14="http://schemas.microsoft.com/office/powerpoint/2010/main" val="2145728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0" y="0"/>
            <a:ext cx="11306013" cy="1204215"/>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1021644"/>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3" y="6719737"/>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6"/>
            <a:ext cx="2536459" cy="584775"/>
          </a:xfrm>
          <a:prstGeom prst="rect">
            <a:avLst/>
          </a:prstGeom>
        </p:spPr>
      </p:pic>
      <p:sp>
        <p:nvSpPr>
          <p:cNvPr id="3" name="Slide Number Placeholder 2">
            <a:extLst>
              <a:ext uri="{FF2B5EF4-FFF2-40B4-BE49-F238E27FC236}">
                <a16:creationId xmlns:a16="http://schemas.microsoft.com/office/drawing/2014/main" id="{EC4A4079-C1CB-48BC-9B9C-205DA95078DD}"/>
              </a:ext>
            </a:extLst>
          </p:cNvPr>
          <p:cNvSpPr>
            <a:spLocks noGrp="1"/>
          </p:cNvSpPr>
          <p:nvPr>
            <p:ph type="sldNum" sz="quarter" idx="12"/>
          </p:nvPr>
        </p:nvSpPr>
        <p:spPr/>
        <p:txBody>
          <a:bodyPr/>
          <a:lstStyle/>
          <a:p>
            <a:fld id="{914ECDDA-5576-1545-AD73-3A7ACD4CCB4B}" type="slidenum">
              <a:rPr lang="en-US" smtClean="0"/>
              <a:t>14</a:t>
            </a:fld>
            <a:endParaRPr lang="en-US" dirty="0"/>
          </a:p>
        </p:txBody>
      </p:sp>
      <p:graphicFrame>
        <p:nvGraphicFramePr>
          <p:cNvPr id="10" name="Table 9">
            <a:extLst>
              <a:ext uri="{FF2B5EF4-FFF2-40B4-BE49-F238E27FC236}">
                <a16:creationId xmlns:a16="http://schemas.microsoft.com/office/drawing/2014/main" id="{11AA9CB9-D3AB-567D-F52D-3759BA175E34}"/>
              </a:ext>
            </a:extLst>
          </p:cNvPr>
          <p:cNvGraphicFramePr>
            <a:graphicFrameLocks noGrp="1"/>
          </p:cNvGraphicFramePr>
          <p:nvPr/>
        </p:nvGraphicFramePr>
        <p:xfrm>
          <a:off x="0" y="1229456"/>
          <a:ext cx="12191995" cy="3005191"/>
        </p:xfrm>
        <a:graphic>
          <a:graphicData uri="http://schemas.openxmlformats.org/drawingml/2006/table">
            <a:tbl>
              <a:tblPr firstRow="1" firstCol="1" bandRow="1">
                <a:tableStyleId>{5C22544A-7EE6-4342-B048-85BDC9FD1C3A}</a:tableStyleId>
              </a:tblPr>
              <a:tblGrid>
                <a:gridCol w="3878989">
                  <a:extLst>
                    <a:ext uri="{9D8B030D-6E8A-4147-A177-3AD203B41FA5}">
                      <a16:colId xmlns:a16="http://schemas.microsoft.com/office/drawing/2014/main" val="3572376531"/>
                    </a:ext>
                  </a:extLst>
                </a:gridCol>
                <a:gridCol w="4266887">
                  <a:extLst>
                    <a:ext uri="{9D8B030D-6E8A-4147-A177-3AD203B41FA5}">
                      <a16:colId xmlns:a16="http://schemas.microsoft.com/office/drawing/2014/main" val="2261768672"/>
                    </a:ext>
                  </a:extLst>
                </a:gridCol>
                <a:gridCol w="4046119">
                  <a:extLst>
                    <a:ext uri="{9D8B030D-6E8A-4147-A177-3AD203B41FA5}">
                      <a16:colId xmlns:a16="http://schemas.microsoft.com/office/drawing/2014/main" val="1289954018"/>
                    </a:ext>
                  </a:extLst>
                </a:gridCol>
              </a:tblGrid>
              <a:tr h="38055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Channel - HRA Plans</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Current Copay Structure</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Proposed Copay Structure</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5359350"/>
                  </a:ext>
                </a:extLst>
              </a:tr>
              <a:tr h="28544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Generics (31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15% ($20 min. &amp; $50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15% ($5 min. &amp; $10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73940952"/>
                  </a:ext>
                </a:extLst>
              </a:tr>
              <a:tr h="28544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Generics (60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15% ($40 min. &amp; $100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15% ($10 min. &amp; $20 ma</a:t>
                      </a:r>
                      <a:r>
                        <a:rPr lang="en-US" sz="1600" b="1" kern="100" dirty="0">
                          <a:solidFill>
                            <a:schemeClr val="tx1"/>
                          </a:solidFill>
                          <a:effectLst/>
                          <a:latin typeface="Arial" panose="020B0604020202020204" pitchFamily="34" charset="0"/>
                          <a:cs typeface="Arial" panose="020B0604020202020204" pitchFamily="34" charset="0"/>
                        </a:rPr>
                        <a:t>x.)</a:t>
                      </a:r>
                      <a:endParaRPr lang="en-US" sz="16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09318880"/>
                  </a:ext>
                </a:extLst>
              </a:tr>
              <a:tr h="28544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Generics (90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15% ($50 min. &amp; $125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15% ($12.5 min. &amp; $25 ma</a:t>
                      </a:r>
                      <a:r>
                        <a:rPr lang="en-US" sz="1600" b="1" kern="100" dirty="0">
                          <a:solidFill>
                            <a:schemeClr val="tx1"/>
                          </a:solidFill>
                          <a:effectLst/>
                          <a:latin typeface="Arial" panose="020B0604020202020204" pitchFamily="34" charset="0"/>
                          <a:cs typeface="Arial" panose="020B0604020202020204" pitchFamily="34" charset="0"/>
                        </a:rPr>
                        <a:t>x.)</a:t>
                      </a:r>
                      <a:endParaRPr lang="en-US" sz="16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30168180"/>
                  </a:ext>
                </a:extLst>
              </a:tr>
              <a:tr h="341049">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Preferred Brand (31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($50 min. &amp; $80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($55 min. &amp; $85 ma</a:t>
                      </a:r>
                      <a:r>
                        <a:rPr lang="en-US" sz="1600" b="1" kern="100" dirty="0">
                          <a:solidFill>
                            <a:schemeClr val="tx1"/>
                          </a:solidFill>
                          <a:effectLst/>
                          <a:latin typeface="Arial" panose="020B0604020202020204" pitchFamily="34" charset="0"/>
                          <a:cs typeface="Arial" panose="020B0604020202020204" pitchFamily="34" charset="0"/>
                        </a:rPr>
                        <a:t>x.)</a:t>
                      </a:r>
                      <a:endParaRPr lang="en-US" sz="16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6424050"/>
                  </a:ext>
                </a:extLst>
              </a:tr>
              <a:tr h="28544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Preferred Brand (60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($100 min. &amp; $160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($110 min. &amp; $170 ma</a:t>
                      </a:r>
                      <a:r>
                        <a:rPr lang="en-US" sz="1600" b="1" kern="100" dirty="0">
                          <a:solidFill>
                            <a:schemeClr val="tx1"/>
                          </a:solidFill>
                          <a:effectLst/>
                          <a:latin typeface="Arial" panose="020B0604020202020204" pitchFamily="34" charset="0"/>
                          <a:cs typeface="Arial" panose="020B0604020202020204" pitchFamily="34" charset="0"/>
                        </a:rPr>
                        <a:t>x.)</a:t>
                      </a:r>
                      <a:endParaRPr lang="en-US" sz="16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39973786"/>
                  </a:ext>
                </a:extLst>
              </a:tr>
              <a:tr h="28544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Preferred Brand (90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($125 min. &amp; $200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($137.50 min. &amp; $212.50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76409114"/>
                  </a:ext>
                </a:extLst>
              </a:tr>
              <a:tr h="28544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Non-Preferred Brand (31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($80 min. &amp; $125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($85 min. &amp; $130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56209673"/>
                  </a:ext>
                </a:extLst>
              </a:tr>
              <a:tr h="28544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Non-Preferred Brand (60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($160 min. &amp; $250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solidFill>
                            <a:schemeClr val="tx1"/>
                          </a:solidFill>
                          <a:effectLst/>
                          <a:latin typeface="Arial" panose="020B0604020202020204" pitchFamily="34" charset="0"/>
                          <a:cs typeface="Arial" panose="020B0604020202020204" pitchFamily="34" charset="0"/>
                        </a:rPr>
                        <a:t>25% ($170 min. &amp; $260 max.)</a:t>
                      </a:r>
                      <a:endParaRPr lang="en-US" sz="16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7874294"/>
                  </a:ext>
                </a:extLst>
              </a:tr>
              <a:tr h="28544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Non-Preferred Brand (90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effectLst/>
                          <a:latin typeface="Arial" panose="020B0604020202020204" pitchFamily="34" charset="0"/>
                          <a:cs typeface="Arial" panose="020B0604020202020204" pitchFamily="34" charset="0"/>
                        </a:rPr>
                        <a:t>25% ($200 min. &amp; $312.50 max</a:t>
                      </a:r>
                      <a:r>
                        <a:rPr lang="en-US" sz="1600" b="1" kern="100" dirty="0">
                          <a:solidFill>
                            <a:schemeClr val="tx1"/>
                          </a:solidFill>
                          <a:effectLst/>
                          <a:latin typeface="Arial" panose="020B0604020202020204" pitchFamily="34" charset="0"/>
                          <a:cs typeface="Arial" panose="020B0604020202020204" pitchFamily="34" charset="0"/>
                        </a:rPr>
                        <a:t>.</a:t>
                      </a:r>
                      <a:r>
                        <a:rPr lang="en-US" sz="1600" b="1" kern="100" dirty="0">
                          <a:effectLst/>
                          <a:latin typeface="Arial" panose="020B0604020202020204" pitchFamily="34" charset="0"/>
                          <a:cs typeface="Arial" panose="020B0604020202020204" pitchFamily="34" charset="0"/>
                        </a:rPr>
                        <a:t>)</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600" b="1" kern="100" dirty="0">
                          <a:solidFill>
                            <a:schemeClr val="tx1"/>
                          </a:solidFill>
                          <a:effectLst/>
                          <a:latin typeface="Arial" panose="020B0604020202020204" pitchFamily="34" charset="0"/>
                          <a:cs typeface="Arial" panose="020B0604020202020204" pitchFamily="34" charset="0"/>
                        </a:rPr>
                        <a:t>25% ($212.50 min. &amp; $325 max.)</a:t>
                      </a:r>
                      <a:endParaRPr lang="en-US" sz="16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47118050"/>
                  </a:ext>
                </a:extLst>
              </a:tr>
            </a:tbl>
          </a:graphicData>
        </a:graphic>
      </p:graphicFrame>
      <p:graphicFrame>
        <p:nvGraphicFramePr>
          <p:cNvPr id="14" name="Table 13">
            <a:extLst>
              <a:ext uri="{FF2B5EF4-FFF2-40B4-BE49-F238E27FC236}">
                <a16:creationId xmlns:a16="http://schemas.microsoft.com/office/drawing/2014/main" id="{B80EB692-2832-7529-D011-844488820D60}"/>
              </a:ext>
            </a:extLst>
          </p:cNvPr>
          <p:cNvGraphicFramePr>
            <a:graphicFrameLocks noGrp="1"/>
          </p:cNvGraphicFramePr>
          <p:nvPr/>
        </p:nvGraphicFramePr>
        <p:xfrm>
          <a:off x="0" y="4234647"/>
          <a:ext cx="12191997" cy="2485092"/>
        </p:xfrm>
        <a:graphic>
          <a:graphicData uri="http://schemas.openxmlformats.org/drawingml/2006/table">
            <a:tbl>
              <a:tblPr firstRow="1" firstCol="1" bandRow="1">
                <a:tableStyleId>{5C22544A-7EE6-4342-B048-85BDC9FD1C3A}</a:tableStyleId>
              </a:tblPr>
              <a:tblGrid>
                <a:gridCol w="3871609">
                  <a:extLst>
                    <a:ext uri="{9D8B030D-6E8A-4147-A177-3AD203B41FA5}">
                      <a16:colId xmlns:a16="http://schemas.microsoft.com/office/drawing/2014/main" val="1717032218"/>
                    </a:ext>
                  </a:extLst>
                </a:gridCol>
                <a:gridCol w="3752801">
                  <a:extLst>
                    <a:ext uri="{9D8B030D-6E8A-4147-A177-3AD203B41FA5}">
                      <a16:colId xmlns:a16="http://schemas.microsoft.com/office/drawing/2014/main" val="3031041426"/>
                    </a:ext>
                  </a:extLst>
                </a:gridCol>
                <a:gridCol w="4567587">
                  <a:extLst>
                    <a:ext uri="{9D8B030D-6E8A-4147-A177-3AD203B41FA5}">
                      <a16:colId xmlns:a16="http://schemas.microsoft.com/office/drawing/2014/main" val="133085013"/>
                    </a:ext>
                  </a:extLst>
                </a:gridCol>
              </a:tblGrid>
              <a:tr h="320628">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Channel HMO - Plans</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Current Copay Structure</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kern="100" dirty="0">
                          <a:effectLst/>
                          <a:latin typeface="Arial" panose="020B0604020202020204" pitchFamily="34" charset="0"/>
                          <a:cs typeface="Arial" panose="020B0604020202020204" pitchFamily="34" charset="0"/>
                        </a:rPr>
                        <a:t>Proposed Copay Structure</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2870680"/>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Generics (31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$20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25421144"/>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Generics (60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$40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$10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43551521"/>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Generics (90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$50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$12.5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49885202"/>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Preferred Brand (31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$50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$55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60112811"/>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Preferred Brand (60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$100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$110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95603034"/>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Preferred Brand (90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$125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$137.50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53997935"/>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Non-Preferred Brand (31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$90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$95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53091907"/>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Non-Preferred Brand (60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$180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$190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8494060"/>
                  </a:ext>
                </a:extLst>
              </a:tr>
              <a:tr h="240496">
                <a:tc>
                  <a:txBody>
                    <a:bodyPr/>
                    <a:lstStyle/>
                    <a:p>
                      <a:pPr marL="0" marR="0">
                        <a:lnSpc>
                          <a:spcPct val="115000"/>
                        </a:lnSpc>
                        <a:spcAft>
                          <a:spcPts val="800"/>
                        </a:spcAft>
                        <a:buNone/>
                      </a:pPr>
                      <a:r>
                        <a:rPr lang="en-US" sz="1400" kern="100" dirty="0">
                          <a:effectLst/>
                          <a:latin typeface="Arial" panose="020B0604020202020204" pitchFamily="34" charset="0"/>
                          <a:cs typeface="Arial" panose="020B0604020202020204" pitchFamily="34" charset="0"/>
                        </a:rPr>
                        <a:t>Non-Preferred Brand (90 day)</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$225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US" sz="1400" b="1" kern="100" dirty="0">
                          <a:effectLst/>
                          <a:latin typeface="Arial" panose="020B0604020202020204" pitchFamily="34" charset="0"/>
                          <a:cs typeface="Arial" panose="020B0604020202020204" pitchFamily="34" charset="0"/>
                        </a:rPr>
                        <a:t>$237.50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59377076"/>
                  </a:ext>
                </a:extLst>
              </a:tr>
            </a:tbl>
          </a:graphicData>
        </a:graphic>
      </p:graphicFrame>
      <p:sp>
        <p:nvSpPr>
          <p:cNvPr id="4" name="Slide Number Placeholder 6">
            <a:extLst>
              <a:ext uri="{FF2B5EF4-FFF2-40B4-BE49-F238E27FC236}">
                <a16:creationId xmlns:a16="http://schemas.microsoft.com/office/drawing/2014/main" id="{A1E43AE3-1C66-7961-629C-D8267E7DBDC7}"/>
              </a:ext>
            </a:extLst>
          </p:cNvPr>
          <p:cNvSpPr txBox="1">
            <a:spLocks/>
          </p:cNvSpPr>
          <p:nvPr/>
        </p:nvSpPr>
        <p:spPr>
          <a:xfrm>
            <a:off x="8610600" y="601588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ECDDA-5576-1545-AD73-3A7ACD4CCB4B}" type="slidenum">
              <a:rPr lang="en-US" smtClean="0"/>
              <a:pPr/>
              <a:t>14</a:t>
            </a:fld>
            <a:endParaRPr lang="en-US" dirty="0"/>
          </a:p>
        </p:txBody>
      </p:sp>
      <p:sp>
        <p:nvSpPr>
          <p:cNvPr id="5" name="TextBox 4">
            <a:extLst>
              <a:ext uri="{FF2B5EF4-FFF2-40B4-BE49-F238E27FC236}">
                <a16:creationId xmlns:a16="http://schemas.microsoft.com/office/drawing/2014/main" id="{DBF1F386-609F-ADB5-2235-C878A46F0E1D}"/>
              </a:ext>
            </a:extLst>
          </p:cNvPr>
          <p:cNvSpPr txBox="1"/>
          <p:nvPr/>
        </p:nvSpPr>
        <p:spPr>
          <a:xfrm>
            <a:off x="2941562" y="203219"/>
            <a:ext cx="5861435" cy="138499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Pharmacy Copay Changes for HRA/HMO Plans</a:t>
            </a:r>
          </a:p>
          <a:p>
            <a:pPr algn="ctr"/>
            <a:endParaRPr lang="en-US" sz="2800" dirty="0">
              <a:solidFill>
                <a:schemeClr val="bg1"/>
              </a:solidFill>
              <a:latin typeface="Avenir Medium" panose="02000503020000020003" pitchFamily="2" charset="0"/>
            </a:endParaRPr>
          </a:p>
        </p:txBody>
      </p:sp>
    </p:spTree>
    <p:extLst>
      <p:ext uri="{BB962C8B-B14F-4D97-AF65-F5344CB8AC3E}">
        <p14:creationId xmlns:p14="http://schemas.microsoft.com/office/powerpoint/2010/main" val="2488292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ign&#10;&#10;Description automatically generated">
            <a:extLst>
              <a:ext uri="{FF2B5EF4-FFF2-40B4-BE49-F238E27FC236}">
                <a16:creationId xmlns:a16="http://schemas.microsoft.com/office/drawing/2014/main" id="{09F5F743-92FB-B507-054F-A9E03F0F3F90}"/>
              </a:ext>
            </a:extLst>
          </p:cNvPr>
          <p:cNvPicPr>
            <a:picLocks noGrp="1" noRot="1" noChangeAspect="1" noMove="1" noResize="1" noEditPoints="1" noAdjustHandles="1" noChangeArrowheads="1" noChangeShapeType="1" noCrop="1"/>
          </p:cNvPicPr>
          <p:nvPr/>
        </p:nvPicPr>
        <p:blipFill>
          <a:blip r:embed="rId3"/>
          <a:stretch>
            <a:fillRect/>
          </a:stretch>
        </p:blipFill>
        <p:spPr>
          <a:xfrm>
            <a:off x="3193790" y="5096908"/>
            <a:ext cx="4655164" cy="1073237"/>
          </a:xfrm>
          <a:prstGeom prst="rect">
            <a:avLst/>
          </a:prstGeom>
        </p:spPr>
      </p:pic>
      <p:pic>
        <p:nvPicPr>
          <p:cNvPr id="6" name="Picture 5">
            <a:extLst>
              <a:ext uri="{FF2B5EF4-FFF2-40B4-BE49-F238E27FC236}">
                <a16:creationId xmlns:a16="http://schemas.microsoft.com/office/drawing/2014/main" id="{67962D61-A339-4ED4-B2AE-6F3631A897F4}"/>
              </a:ext>
            </a:extLst>
          </p:cNvPr>
          <p:cNvPicPr>
            <a:picLocks noGrp="1" noRot="1" noChangeAspect="1" noMove="1" noResize="1" noEditPoints="1" noAdjustHandles="1" noChangeArrowheads="1" noChangeShapeType="1" noCrop="1"/>
          </p:cNvPicPr>
          <p:nvPr/>
        </p:nvPicPr>
        <p:blipFill>
          <a:blip r:embed="rId4"/>
          <a:stretch>
            <a:fillRect/>
          </a:stretch>
        </p:blipFill>
        <p:spPr>
          <a:xfrm>
            <a:off x="2582065" y="1436977"/>
            <a:ext cx="6309512" cy="3659931"/>
          </a:xfrm>
          <a:prstGeom prst="rect">
            <a:avLst/>
          </a:prstGeom>
        </p:spPr>
      </p:pic>
      <p:sp>
        <p:nvSpPr>
          <p:cNvPr id="4" name="Rectangle 3">
            <a:extLst>
              <a:ext uri="{FF2B5EF4-FFF2-40B4-BE49-F238E27FC236}">
                <a16:creationId xmlns:a16="http://schemas.microsoft.com/office/drawing/2014/main" id="{A897ADA3-E5EE-78A7-4C03-F8D9B9F10B30}"/>
              </a:ext>
            </a:extLst>
          </p:cNvPr>
          <p:cNvSpPr>
            <a:spLocks noGrp="1" noRot="1" noMove="1" noResize="1" noEditPoints="1" noAdjustHandles="1" noChangeArrowheads="1" noChangeShapeType="1"/>
          </p:cNvSpPr>
          <p:nvPr/>
        </p:nvSpPr>
        <p:spPr>
          <a:xfrm>
            <a:off x="0" y="1"/>
            <a:ext cx="12192000" cy="6878868"/>
          </a:xfrm>
          <a:prstGeom prst="rect">
            <a:avLst/>
          </a:prstGeom>
          <a:solidFill>
            <a:schemeClr val="accent5">
              <a:lumMod val="50000"/>
              <a:alpha val="75294"/>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76B4A331-1E07-FB75-CC25-5801E3611688}"/>
              </a:ext>
            </a:extLst>
          </p:cNvPr>
          <p:cNvGrpSpPr>
            <a:grpSpLocks noGrp="1" noUngrp="1" noRot="1" noMove="1" noResize="1"/>
          </p:cNvGrpSpPr>
          <p:nvPr/>
        </p:nvGrpSpPr>
        <p:grpSpPr>
          <a:xfrm>
            <a:off x="208377" y="225628"/>
            <a:ext cx="1159987" cy="1059357"/>
            <a:chOff x="5806121" y="5776504"/>
            <a:chExt cx="1159987" cy="1059357"/>
          </a:xfrm>
        </p:grpSpPr>
        <p:cxnSp>
          <p:nvCxnSpPr>
            <p:cNvPr id="25" name="Straight Connector 24">
              <a:extLst>
                <a:ext uri="{FF2B5EF4-FFF2-40B4-BE49-F238E27FC236}">
                  <a16:creationId xmlns:a16="http://schemas.microsoft.com/office/drawing/2014/main" id="{7DFADB77-4EA3-6EDE-BC2A-CBA96D7F3A26}"/>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1081AF-43EE-7ACA-133E-E896C2C9E5E2}"/>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B7B7A7-9029-1A9F-B432-E87034CBEFB1}"/>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90C236-719E-9A69-C4E0-88BBACD064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3E8C65-F4E6-1FBA-207B-D58A5B4D2CB3}"/>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A6FF9C-B722-2FDE-AB25-D8F7CAF10C89}"/>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8B22D1-03E1-D633-ECAA-0D052595EDC1}"/>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A00743-A173-2DCC-724B-07740500A7F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3970347-5833-D6F6-2F43-EDCCB7AE831C}"/>
              </a:ext>
            </a:extLst>
          </p:cNvPr>
          <p:cNvGrpSpPr>
            <a:grpSpLocks noGrp="1" noUngrp="1" noRot="1" noMove="1" noResize="1"/>
          </p:cNvGrpSpPr>
          <p:nvPr/>
        </p:nvGrpSpPr>
        <p:grpSpPr>
          <a:xfrm>
            <a:off x="10748249" y="5681796"/>
            <a:ext cx="1159987" cy="1059357"/>
            <a:chOff x="5806121" y="5776504"/>
            <a:chExt cx="1159987" cy="1059357"/>
          </a:xfrm>
        </p:grpSpPr>
        <p:cxnSp>
          <p:nvCxnSpPr>
            <p:cNvPr id="7" name="Straight Connector 6">
              <a:extLst>
                <a:ext uri="{FF2B5EF4-FFF2-40B4-BE49-F238E27FC236}">
                  <a16:creationId xmlns:a16="http://schemas.microsoft.com/office/drawing/2014/main" id="{1C6552F2-35FF-06CF-522C-82F6C86D84D5}"/>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1A7E2F-0C9A-C947-E276-0B74F3F91651}"/>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77B192-FE2E-E471-B565-79041EAFF197}"/>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9D8167-42A6-8D36-2E45-1428307E0B3B}"/>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C8CF25-1E09-2ADA-E59C-EA722125143F}"/>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A85302F-958F-9669-A049-EB90CDEC43AA}"/>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779FCC-DD9A-E1C0-FF98-FB455FC41A93}"/>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2C92C-EEF5-AA5C-DE0B-FB3EA421790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 name="AutoShape 2">
            <a:extLst>
              <a:ext uri="{FF2B5EF4-FFF2-40B4-BE49-F238E27FC236}">
                <a16:creationId xmlns:a16="http://schemas.microsoft.com/office/drawing/2014/main" id="{7D957B45-C534-00C4-BE52-93C9E2ADD309}"/>
              </a:ext>
            </a:extLst>
          </p:cNvPr>
          <p:cNvSpPr>
            <a:spLocks noGrp="1" noRot="1" noChangeAspect="1" noMove="1" noResize="1" noEditPoints="1" noAdjustHandles="1" noChangeArrowheads="1" noChangeShapeType="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CE60E8A2-DA9B-A51B-5281-4BCA93E7A168}"/>
              </a:ext>
            </a:extLst>
          </p:cNvPr>
          <p:cNvSpPr txBox="1">
            <a:spLocks noGrp="1" noRot="1" noMove="1" noResize="1" noEditPoints="1" noAdjustHandles="1" noChangeArrowheads="1" noChangeShapeType="1"/>
          </p:cNvSpPr>
          <p:nvPr/>
        </p:nvSpPr>
        <p:spPr>
          <a:xfrm>
            <a:off x="3432250" y="442255"/>
            <a:ext cx="4928461"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2026 Benefit Plan Year: Member Premiums</a:t>
            </a:r>
          </a:p>
        </p:txBody>
      </p:sp>
      <p:pic>
        <p:nvPicPr>
          <p:cNvPr id="3" name="Picture 95" descr="PPT_2011_collage">
            <a:extLst>
              <a:ext uri="{FF2B5EF4-FFF2-40B4-BE49-F238E27FC236}">
                <a16:creationId xmlns:a16="http://schemas.microsoft.com/office/drawing/2014/main" id="{BA681967-EFCA-6FF2-E2BB-47A5B5670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 t="-540" r="-36" b="-540"/>
          <a:stretch/>
        </p:blipFill>
        <p:spPr bwMode="auto">
          <a:xfrm>
            <a:off x="208378" y="1879671"/>
            <a:ext cx="11751913" cy="299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97758264-B4AD-8F1E-0600-6FE80FB93732}"/>
              </a:ext>
            </a:extLst>
          </p:cNvPr>
          <p:cNvSpPr>
            <a:spLocks noGrp="1"/>
          </p:cNvSpPr>
          <p:nvPr>
            <p:ph type="sldNum" sz="quarter" idx="12"/>
          </p:nvPr>
        </p:nvSpPr>
        <p:spPr/>
        <p:txBody>
          <a:bodyPr/>
          <a:lstStyle/>
          <a:p>
            <a:fld id="{914ECDDA-5576-1545-AD73-3A7ACD4CCB4B}" type="slidenum">
              <a:rPr lang="en-US" smtClean="0"/>
              <a:t>15</a:t>
            </a:fld>
            <a:endParaRPr lang="en-US" dirty="0"/>
          </a:p>
        </p:txBody>
      </p:sp>
    </p:spTree>
    <p:extLst>
      <p:ext uri="{BB962C8B-B14F-4D97-AF65-F5344CB8AC3E}">
        <p14:creationId xmlns:p14="http://schemas.microsoft.com/office/powerpoint/2010/main" val="2623805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90" y="126997"/>
            <a:ext cx="10892575" cy="1077218"/>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941561" y="203219"/>
            <a:ext cx="6642385"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2026 Benefit Plan Year : Member </a:t>
            </a:r>
            <a:r>
              <a:rPr lang="en-US" sz="2800" b="1" dirty="0">
                <a:solidFill>
                  <a:schemeClr val="accent3">
                    <a:lumMod val="20000"/>
                    <a:lumOff val="80000"/>
                  </a:schemeClr>
                </a:solidFill>
                <a:latin typeface="Arial" panose="020B0604020202020204" pitchFamily="34" charset="0"/>
                <a:cs typeface="Arial" panose="020B0604020202020204" pitchFamily="34" charset="0"/>
              </a:rPr>
              <a:t>Premiums</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1021644"/>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3" y="6719737"/>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6"/>
            <a:ext cx="2536459" cy="584775"/>
          </a:xfrm>
          <a:prstGeom prst="rect">
            <a:avLst/>
          </a:prstGeom>
        </p:spPr>
      </p:pic>
      <p:sp>
        <p:nvSpPr>
          <p:cNvPr id="3" name="Slide Number Placeholder 6">
            <a:extLst>
              <a:ext uri="{FF2B5EF4-FFF2-40B4-BE49-F238E27FC236}">
                <a16:creationId xmlns:a16="http://schemas.microsoft.com/office/drawing/2014/main" id="{E6E33CF8-F46F-FF36-E89D-D8DADF925F84}"/>
              </a:ext>
            </a:extLst>
          </p:cNvPr>
          <p:cNvSpPr txBox="1">
            <a:spLocks/>
          </p:cNvSpPr>
          <p:nvPr/>
        </p:nvSpPr>
        <p:spPr>
          <a:xfrm>
            <a:off x="8610600" y="63105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ECDDA-5576-1545-AD73-3A7ACD4CCB4B}" type="slidenum">
              <a:rPr lang="en-US" smtClean="0"/>
              <a:pPr/>
              <a:t>16</a:t>
            </a:fld>
            <a:endParaRPr lang="en-US" dirty="0"/>
          </a:p>
        </p:txBody>
      </p:sp>
      <p:sp>
        <p:nvSpPr>
          <p:cNvPr id="4" name="Content Placeholder 2">
            <a:extLst>
              <a:ext uri="{FF2B5EF4-FFF2-40B4-BE49-F238E27FC236}">
                <a16:creationId xmlns:a16="http://schemas.microsoft.com/office/drawing/2014/main" id="{255D812D-36DE-170D-138F-B9EFA8EECE9D}"/>
              </a:ext>
            </a:extLst>
          </p:cNvPr>
          <p:cNvSpPr txBox="1">
            <a:spLocks noChangeArrowheads="1"/>
          </p:cNvSpPr>
          <p:nvPr/>
        </p:nvSpPr>
        <p:spPr bwMode="auto">
          <a:xfrm>
            <a:off x="583661" y="3632136"/>
            <a:ext cx="10457104" cy="307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a:buFont typeface="Wingdings" panose="05000000000000000000" pitchFamily="2" charset="2"/>
              <a:buChar char="§"/>
              <a:defRPr/>
            </a:pPr>
            <a:r>
              <a:rPr lang="en-US" altLang="en-US" sz="2400" dirty="0">
                <a:latin typeface="Arial" panose="020B0604020202020204" pitchFamily="34" charset="0"/>
                <a:ea typeface="Calibri" panose="020F0502020204030204" pitchFamily="34" charset="0"/>
                <a:cs typeface="Arial" panose="020B0604020202020204" pitchFamily="34" charset="0"/>
              </a:rPr>
              <a:t>The percentages above represent the targeted average increases before member migration; actual increases vary by plan and tier</a:t>
            </a:r>
          </a:p>
          <a:p>
            <a:pPr>
              <a:buFont typeface="Wingdings" panose="05000000000000000000" pitchFamily="2" charset="2"/>
              <a:buChar char="§"/>
              <a:defRPr/>
            </a:pPr>
            <a:r>
              <a:rPr lang="en-US" altLang="en-US" sz="2400" dirty="0">
                <a:latin typeface="Arial" panose="020B0604020202020204" pitchFamily="34" charset="0"/>
                <a:ea typeface="Calibri" panose="020F0502020204030204" pitchFamily="34" charset="0"/>
                <a:cs typeface="Arial" panose="020B0604020202020204" pitchFamily="34" charset="0"/>
              </a:rPr>
              <a:t>The average annual increase over the past 10 years is ~</a:t>
            </a:r>
            <a:r>
              <a:rPr lang="en-US" alt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altLang="en-US" sz="2400" dirty="0">
                <a:latin typeface="Arial" panose="020B0604020202020204" pitchFamily="34" charset="0"/>
                <a:ea typeface="Calibri" panose="020F0502020204030204" pitchFamily="34" charset="0"/>
                <a:cs typeface="Arial" panose="020B0604020202020204" pitchFamily="34" charset="0"/>
              </a:rPr>
              <a:t>2.0%, which is significantly below the plan expense trend</a:t>
            </a:r>
          </a:p>
          <a:p>
            <a:pPr>
              <a:buFont typeface="Wingdings" panose="05000000000000000000" pitchFamily="2" charset="2"/>
              <a:buChar char="§"/>
              <a:defRPr/>
            </a:pPr>
            <a:r>
              <a:rPr lang="en-US" altLang="en-US" sz="2400" dirty="0">
                <a:latin typeface="Arial" panose="020B0604020202020204" pitchFamily="34" charset="0"/>
                <a:ea typeface="Calibri" panose="020F0502020204030204" pitchFamily="34" charset="0"/>
                <a:cs typeface="Arial" panose="020B0604020202020204" pitchFamily="34" charset="0"/>
              </a:rPr>
              <a:t>For PY2025, the self-funded member premiums were increased by an average 6%, while the Kaiser HMO member premium was lowered to match the Anthem HMO pricing, resulting in the 4.8% average increase shown above</a:t>
            </a:r>
          </a:p>
        </p:txBody>
      </p:sp>
      <p:pic>
        <p:nvPicPr>
          <p:cNvPr id="5" name="Picture 4">
            <a:extLst>
              <a:ext uri="{FF2B5EF4-FFF2-40B4-BE49-F238E27FC236}">
                <a16:creationId xmlns:a16="http://schemas.microsoft.com/office/drawing/2014/main" id="{66E42B06-7E88-5CC5-A9A4-CBAC4EC6E4DE}"/>
              </a:ext>
            </a:extLst>
          </p:cNvPr>
          <p:cNvPicPr>
            <a:picLocks noChangeAspect="1"/>
          </p:cNvPicPr>
          <p:nvPr/>
        </p:nvPicPr>
        <p:blipFill>
          <a:blip r:embed="rId4"/>
          <a:stretch>
            <a:fillRect/>
          </a:stretch>
        </p:blipFill>
        <p:spPr>
          <a:xfrm>
            <a:off x="2531366" y="1351856"/>
            <a:ext cx="7129265" cy="2236190"/>
          </a:xfrm>
          <a:prstGeom prst="rect">
            <a:avLst/>
          </a:prstGeom>
        </p:spPr>
      </p:pic>
    </p:spTree>
    <p:extLst>
      <p:ext uri="{BB962C8B-B14F-4D97-AF65-F5344CB8AC3E}">
        <p14:creationId xmlns:p14="http://schemas.microsoft.com/office/powerpoint/2010/main" val="378588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90" y="126997"/>
            <a:ext cx="10892575" cy="1002355"/>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593735" y="126997"/>
            <a:ext cx="7404279"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2026 Benefit Plan Year : Member Premiums</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1021644"/>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3" y="6719737"/>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6"/>
            <a:ext cx="2536459" cy="584775"/>
          </a:xfrm>
          <a:prstGeom prst="rect">
            <a:avLst/>
          </a:prstGeom>
        </p:spPr>
      </p:pic>
      <p:sp>
        <p:nvSpPr>
          <p:cNvPr id="9" name="Content Placeholder 2">
            <a:extLst>
              <a:ext uri="{FF2B5EF4-FFF2-40B4-BE49-F238E27FC236}">
                <a16:creationId xmlns:a16="http://schemas.microsoft.com/office/drawing/2014/main" id="{3D1A2689-AA78-B04C-CC6B-23C72A44C953}"/>
              </a:ext>
            </a:extLst>
          </p:cNvPr>
          <p:cNvSpPr txBox="1">
            <a:spLocks noChangeArrowheads="1"/>
          </p:cNvSpPr>
          <p:nvPr/>
        </p:nvSpPr>
        <p:spPr bwMode="auto">
          <a:xfrm>
            <a:off x="139472" y="1492370"/>
            <a:ext cx="12052525" cy="570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defRPr/>
            </a:pPr>
            <a:r>
              <a:rPr lang="en-US" altLang="en-US" sz="2000" b="1" dirty="0">
                <a:latin typeface="Arial" panose="020B0604020202020204" pitchFamily="34" charset="0"/>
                <a:cs typeface="Arial" panose="020B0604020202020204" pitchFamily="34" charset="0"/>
              </a:rPr>
              <a:t>Commercial (Non-Medicare Advantage) member premiums for active and pre-65 retired members will have a 12% average increase</a:t>
            </a:r>
          </a:p>
          <a:p>
            <a:pPr marL="0" indent="0">
              <a:spcBef>
                <a:spcPts val="1800"/>
              </a:spcBef>
              <a:spcAft>
                <a:spcPts val="600"/>
              </a:spcAft>
              <a:buNone/>
              <a:defRPr/>
            </a:pPr>
            <a:r>
              <a:rPr lang="en-US" altLang="en-US" sz="2000" b="1" dirty="0">
                <a:latin typeface="Arial" panose="020B0604020202020204" pitchFamily="34" charset="0"/>
                <a:cs typeface="Arial" panose="020B0604020202020204" pitchFamily="34" charset="0"/>
              </a:rPr>
              <a:t>Weighted average member premiums for the self-funded plans will increase an avg of $16.04 per month for employee only and $59.40 per month for employee and family</a:t>
            </a:r>
          </a:p>
          <a:p>
            <a:pPr>
              <a:defRPr/>
            </a:pPr>
            <a:r>
              <a:rPr lang="en-US" altLang="en-US" sz="2400" dirty="0"/>
              <a:t>Anthem Bronze Increase:     </a:t>
            </a:r>
            <a:r>
              <a:rPr lang="en-US" altLang="en-US" sz="2400" b="1" dirty="0"/>
              <a:t>$9.45    </a:t>
            </a:r>
            <a:r>
              <a:rPr lang="en-US" altLang="en-US" sz="2400" dirty="0"/>
              <a:t>Employee Only -  </a:t>
            </a:r>
            <a:r>
              <a:rPr lang="en-US" altLang="en-US" sz="2400" b="1" dirty="0"/>
              <a:t>$38.58  </a:t>
            </a:r>
            <a:r>
              <a:rPr lang="en-US" altLang="en-US" sz="2400" dirty="0"/>
              <a:t>Employee Family</a:t>
            </a:r>
          </a:p>
          <a:p>
            <a:pPr>
              <a:defRPr/>
            </a:pPr>
            <a:r>
              <a:rPr lang="en-US" altLang="en-US" sz="2400" dirty="0"/>
              <a:t>Anthem Silver Increase:	 </a:t>
            </a:r>
            <a:r>
              <a:rPr lang="en-US" altLang="en-US" sz="2400" b="1" dirty="0"/>
              <a:t>$14.94   </a:t>
            </a:r>
            <a:r>
              <a:rPr lang="en-US" altLang="en-US" sz="2400" dirty="0"/>
              <a:t>Employee Only -  </a:t>
            </a:r>
            <a:r>
              <a:rPr lang="en-US" altLang="en-US" sz="2400" b="1" dirty="0"/>
              <a:t>$53.96  </a:t>
            </a:r>
            <a:r>
              <a:rPr lang="en-US" altLang="en-US" sz="2400" dirty="0"/>
              <a:t>Employee Family</a:t>
            </a:r>
          </a:p>
          <a:p>
            <a:pPr>
              <a:defRPr/>
            </a:pPr>
            <a:r>
              <a:rPr lang="en-US" altLang="en-US" sz="2400" dirty="0"/>
              <a:t>Anthem Gold Increase:	 </a:t>
            </a:r>
            <a:r>
              <a:rPr lang="en-US" altLang="en-US" sz="2400" b="1" dirty="0"/>
              <a:t>$19.04   </a:t>
            </a:r>
            <a:r>
              <a:rPr lang="en-US" altLang="en-US" sz="2400" dirty="0"/>
              <a:t>Employee Only-   </a:t>
            </a:r>
            <a:r>
              <a:rPr lang="en-US" altLang="en-US" sz="2400" b="1" dirty="0"/>
              <a:t>$65.44  </a:t>
            </a:r>
            <a:r>
              <a:rPr lang="en-US" altLang="en-US" sz="2400" dirty="0"/>
              <a:t>Employee Family</a:t>
            </a:r>
          </a:p>
          <a:p>
            <a:pPr>
              <a:defRPr/>
            </a:pPr>
            <a:r>
              <a:rPr lang="en-US" altLang="en-US" sz="2400" dirty="0"/>
              <a:t>Anthem HMO Increase:	 </a:t>
            </a:r>
            <a:r>
              <a:rPr lang="en-US" altLang="en-US" sz="2400" b="1" dirty="0"/>
              <a:t>$19.68   </a:t>
            </a:r>
            <a:r>
              <a:rPr lang="en-US" altLang="en-US" sz="2400" dirty="0"/>
              <a:t>Employee Only -  </a:t>
            </a:r>
            <a:r>
              <a:rPr lang="en-US" altLang="en-US" sz="2400" b="1" dirty="0"/>
              <a:t>$67.23   </a:t>
            </a:r>
            <a:r>
              <a:rPr lang="en-US" altLang="en-US" sz="2400" dirty="0"/>
              <a:t>Employee Family</a:t>
            </a:r>
          </a:p>
          <a:p>
            <a:pPr>
              <a:defRPr/>
            </a:pPr>
            <a:r>
              <a:rPr lang="en-US" altLang="en-US" sz="2400" dirty="0"/>
              <a:t>Kaiser HMO Increase:	 </a:t>
            </a:r>
            <a:r>
              <a:rPr lang="en-US" altLang="en-US" sz="2400" b="1" dirty="0"/>
              <a:t>$19.68   </a:t>
            </a:r>
            <a:r>
              <a:rPr lang="en-US" altLang="en-US" sz="2400" dirty="0"/>
              <a:t>Employee Only -  </a:t>
            </a:r>
            <a:r>
              <a:rPr lang="en-US" altLang="en-US" sz="2400" b="1" dirty="0"/>
              <a:t>$67.23   </a:t>
            </a:r>
            <a:r>
              <a:rPr lang="en-US" altLang="en-US" sz="2400" dirty="0"/>
              <a:t>Employee Family</a:t>
            </a:r>
          </a:p>
          <a:p>
            <a:pPr>
              <a:defRPr/>
            </a:pPr>
            <a:r>
              <a:rPr lang="en-US" altLang="en-US" sz="2400" dirty="0"/>
              <a:t>United HMO Increase:	 </a:t>
            </a:r>
            <a:r>
              <a:rPr lang="en-US" altLang="en-US" sz="2400" b="1" dirty="0"/>
              <a:t>$20.61   </a:t>
            </a:r>
            <a:r>
              <a:rPr lang="en-US" altLang="en-US" sz="2400" dirty="0"/>
              <a:t>Employee Only -  </a:t>
            </a:r>
            <a:r>
              <a:rPr lang="en-US" altLang="en-US" sz="2400" b="1" dirty="0"/>
              <a:t>$69.84  </a:t>
            </a:r>
            <a:r>
              <a:rPr lang="en-US" altLang="en-US" sz="2400" dirty="0"/>
              <a:t>Employee Family</a:t>
            </a:r>
          </a:p>
          <a:p>
            <a:pPr marL="0" indent="0">
              <a:buNone/>
              <a:defRPr/>
            </a:pPr>
            <a:endParaRPr lang="en-US" altLang="en-US" sz="1100" b="1" dirty="0">
              <a:solidFill>
                <a:srgbClr val="FF0000"/>
              </a:solidFill>
            </a:endParaRPr>
          </a:p>
          <a:p>
            <a:pPr marL="0" indent="0">
              <a:buNone/>
              <a:defRPr/>
            </a:pPr>
            <a:r>
              <a:rPr lang="en-US" altLang="en-US" sz="1400" b="1" dirty="0"/>
              <a:t>Important note: The actual amount of change will depend on the Plan Option and Tier chosen. These are increases for active members. Pre-65 retirees may experience higher increases if they are subject to the YOS policy.</a:t>
            </a:r>
          </a:p>
          <a:p>
            <a:pPr marL="0" indent="0">
              <a:buNone/>
              <a:defRPr/>
            </a:pPr>
            <a:endParaRPr lang="en-US" altLang="en-US" sz="2600" b="1" dirty="0"/>
          </a:p>
          <a:p>
            <a:pPr marL="0" indent="0">
              <a:buNone/>
              <a:defRPr/>
            </a:pPr>
            <a:endParaRPr lang="en-US" altLang="en-US" sz="2600" dirty="0"/>
          </a:p>
        </p:txBody>
      </p:sp>
    </p:spTree>
    <p:extLst>
      <p:ext uri="{BB962C8B-B14F-4D97-AF65-F5344CB8AC3E}">
        <p14:creationId xmlns:p14="http://schemas.microsoft.com/office/powerpoint/2010/main" val="2752511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90" y="57329"/>
            <a:ext cx="10892575" cy="1077218"/>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941562" y="203219"/>
            <a:ext cx="6790267"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Historical Member Premiums</a:t>
            </a:r>
          </a:p>
          <a:p>
            <a:pPr algn="ctr"/>
            <a:r>
              <a:rPr lang="en-US" sz="2800" b="1" dirty="0">
                <a:solidFill>
                  <a:schemeClr val="bg1"/>
                </a:solidFill>
                <a:latin typeface="Arial" panose="020B0604020202020204" pitchFamily="34" charset="0"/>
                <a:cs typeface="Arial" panose="020B0604020202020204" pitchFamily="34" charset="0"/>
              </a:rPr>
              <a:t>(MA Plans)</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1021644"/>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3" y="6745862"/>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6"/>
            <a:ext cx="2536459" cy="584775"/>
          </a:xfrm>
          <a:prstGeom prst="rect">
            <a:avLst/>
          </a:prstGeom>
        </p:spPr>
      </p:pic>
      <p:sp>
        <p:nvSpPr>
          <p:cNvPr id="9" name="Content Placeholder 2">
            <a:extLst>
              <a:ext uri="{FF2B5EF4-FFF2-40B4-BE49-F238E27FC236}">
                <a16:creationId xmlns:a16="http://schemas.microsoft.com/office/drawing/2014/main" id="{3D1A2689-AA78-B04C-CC6B-23C72A44C953}"/>
              </a:ext>
            </a:extLst>
          </p:cNvPr>
          <p:cNvSpPr txBox="1">
            <a:spLocks noChangeArrowheads="1"/>
          </p:cNvSpPr>
          <p:nvPr/>
        </p:nvSpPr>
        <p:spPr bwMode="auto">
          <a:xfrm>
            <a:off x="148190" y="5282622"/>
            <a:ext cx="12043810" cy="13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a:buFont typeface="Wingdings" panose="05000000000000000000" pitchFamily="2" charset="2"/>
              <a:buChar char="§"/>
              <a:defRPr/>
            </a:pPr>
            <a:r>
              <a:rPr lang="en-US" altLang="en-US" sz="2000" dirty="0">
                <a:cs typeface="Arial" panose="020B0604020202020204" pitchFamily="34" charset="0"/>
              </a:rPr>
              <a:t>For Plan Year 2025, SHBP moved to a level dollar subsidy across all vendors and plans</a:t>
            </a:r>
          </a:p>
          <a:p>
            <a:pPr lvl="1">
              <a:buFont typeface="Courier New" panose="02070309020205020404" pitchFamily="49" charset="0"/>
              <a:buChar char="o"/>
              <a:defRPr/>
            </a:pPr>
            <a:r>
              <a:rPr lang="en-US" altLang="en-US" sz="2000" dirty="0">
                <a:latin typeface="Calibri" panose="020F0502020204030204" pitchFamily="34" charset="0"/>
                <a:ea typeface="Calibri" panose="020F0502020204030204" pitchFamily="34" charset="0"/>
                <a:cs typeface="Calibri" panose="020F0502020204030204" pitchFamily="34" charset="0"/>
              </a:rPr>
              <a:t>Anthem is the lowest cost MA Standard Plan at $20.00</a:t>
            </a:r>
            <a:endParaRPr lang="en-US" altLang="en-US" sz="2000" strike="sngStrike"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1">
              <a:buFont typeface="Courier New" panose="02070309020205020404" pitchFamily="49" charset="0"/>
              <a:buChar char="o"/>
              <a:defRPr/>
            </a:pPr>
            <a:r>
              <a:rPr lang="en-US" altLang="en-US" sz="2000" dirty="0">
                <a:latin typeface="Calibri" panose="020F0502020204030204" pitchFamily="34" charset="0"/>
                <a:ea typeface="Calibri" panose="020F0502020204030204" pitchFamily="34" charset="0"/>
                <a:cs typeface="Calibri" panose="020F0502020204030204" pitchFamily="34" charset="0"/>
              </a:rPr>
              <a:t>Members paid the full cost difference to buy up to more expensive UHC Standard Plan and Anthem/UHC Premium Plans</a:t>
            </a:r>
          </a:p>
          <a:p>
            <a:pPr>
              <a:buFont typeface="Wingdings" panose="05000000000000000000" pitchFamily="2" charset="2"/>
              <a:buChar char="§"/>
              <a:defRPr/>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Object 2">
            <a:extLst>
              <a:ext uri="{FF2B5EF4-FFF2-40B4-BE49-F238E27FC236}">
                <a16:creationId xmlns:a16="http://schemas.microsoft.com/office/drawing/2014/main" id="{35AB018D-846D-3266-255A-B92B70E3E128}"/>
              </a:ext>
            </a:extLst>
          </p:cNvPr>
          <p:cNvGraphicFramePr>
            <a:graphicFrameLocks noChangeAspect="1"/>
          </p:cNvGraphicFramePr>
          <p:nvPr/>
        </p:nvGraphicFramePr>
        <p:xfrm>
          <a:off x="5483225" y="3240088"/>
          <a:ext cx="1225550" cy="374650"/>
        </p:xfrm>
        <a:graphic>
          <a:graphicData uri="http://schemas.openxmlformats.org/presentationml/2006/ole">
            <mc:AlternateContent xmlns:mc="http://schemas.openxmlformats.org/markup-compatibility/2006">
              <mc:Choice xmlns:v="urn:schemas-microsoft-com:vml" Requires="v">
                <p:oleObj name="Worksheet" r:id="rId4" imgW="1225659" imgH="374515" progId="Excel.Sheet.12">
                  <p:embed/>
                </p:oleObj>
              </mc:Choice>
              <mc:Fallback>
                <p:oleObj name="Worksheet" r:id="rId4" imgW="1225659" imgH="374515" progId="Excel.Sheet.12">
                  <p:embed/>
                  <p:pic>
                    <p:nvPicPr>
                      <p:cNvPr id="3" name="Object 2">
                        <a:extLst>
                          <a:ext uri="{FF2B5EF4-FFF2-40B4-BE49-F238E27FC236}">
                            <a16:creationId xmlns:a16="http://schemas.microsoft.com/office/drawing/2014/main" id="{35AB018D-846D-3266-255A-B92B70E3E128}"/>
                          </a:ext>
                        </a:extLst>
                      </p:cNvPr>
                      <p:cNvPicPr/>
                      <p:nvPr/>
                    </p:nvPicPr>
                    <p:blipFill>
                      <a:blip r:embed="rId5"/>
                      <a:stretch>
                        <a:fillRect/>
                      </a:stretch>
                    </p:blipFill>
                    <p:spPr>
                      <a:xfrm>
                        <a:off x="5483225" y="3240088"/>
                        <a:ext cx="1225550" cy="374650"/>
                      </a:xfrm>
                      <a:prstGeom prst="rect">
                        <a:avLst/>
                      </a:prstGeom>
                    </p:spPr>
                  </p:pic>
                </p:oleObj>
              </mc:Fallback>
            </mc:AlternateContent>
          </a:graphicData>
        </a:graphic>
      </p:graphicFrame>
      <p:graphicFrame>
        <p:nvGraphicFramePr>
          <p:cNvPr id="5" name="Table 4">
            <a:extLst>
              <a:ext uri="{FF2B5EF4-FFF2-40B4-BE49-F238E27FC236}">
                <a16:creationId xmlns:a16="http://schemas.microsoft.com/office/drawing/2014/main" id="{192B0DC2-CE90-CD2D-DD1A-3D79DCC0A200}"/>
              </a:ext>
            </a:extLst>
          </p:cNvPr>
          <p:cNvGraphicFramePr>
            <a:graphicFrameLocks noGrp="1"/>
          </p:cNvGraphicFramePr>
          <p:nvPr/>
        </p:nvGraphicFramePr>
        <p:xfrm>
          <a:off x="148190" y="1204216"/>
          <a:ext cx="11971922" cy="4032755"/>
        </p:xfrm>
        <a:graphic>
          <a:graphicData uri="http://schemas.openxmlformats.org/drawingml/2006/table">
            <a:tbl>
              <a:tblPr firstRow="1" firstCol="1" bandRow="1">
                <a:tableStyleId>{5C22544A-7EE6-4342-B048-85BDC9FD1C3A}</a:tableStyleId>
              </a:tblPr>
              <a:tblGrid>
                <a:gridCol w="2337633">
                  <a:extLst>
                    <a:ext uri="{9D8B030D-6E8A-4147-A177-3AD203B41FA5}">
                      <a16:colId xmlns:a16="http://schemas.microsoft.com/office/drawing/2014/main" val="3557733300"/>
                    </a:ext>
                  </a:extLst>
                </a:gridCol>
                <a:gridCol w="2364657">
                  <a:extLst>
                    <a:ext uri="{9D8B030D-6E8A-4147-A177-3AD203B41FA5}">
                      <a16:colId xmlns:a16="http://schemas.microsoft.com/office/drawing/2014/main" val="2687545308"/>
                    </a:ext>
                  </a:extLst>
                </a:gridCol>
                <a:gridCol w="2270071">
                  <a:extLst>
                    <a:ext uri="{9D8B030D-6E8A-4147-A177-3AD203B41FA5}">
                      <a16:colId xmlns:a16="http://schemas.microsoft.com/office/drawing/2014/main" val="2435883709"/>
                    </a:ext>
                  </a:extLst>
                </a:gridCol>
                <a:gridCol w="2378169">
                  <a:extLst>
                    <a:ext uri="{9D8B030D-6E8A-4147-A177-3AD203B41FA5}">
                      <a16:colId xmlns:a16="http://schemas.microsoft.com/office/drawing/2014/main" val="2476206669"/>
                    </a:ext>
                  </a:extLst>
                </a:gridCol>
                <a:gridCol w="2621392">
                  <a:extLst>
                    <a:ext uri="{9D8B030D-6E8A-4147-A177-3AD203B41FA5}">
                      <a16:colId xmlns:a16="http://schemas.microsoft.com/office/drawing/2014/main" val="3909751503"/>
                    </a:ext>
                  </a:extLst>
                </a:gridCol>
              </a:tblGrid>
              <a:tr h="483672">
                <a:tc>
                  <a:txBody>
                    <a:bodyPr/>
                    <a:lstStyle/>
                    <a:p>
                      <a:pPr marL="0" marR="0">
                        <a:buNone/>
                      </a:pPr>
                      <a:r>
                        <a:rPr lang="en-US" sz="1600" dirty="0">
                          <a:effectLst/>
                          <a:latin typeface="Arial" panose="020B0604020202020204" pitchFamily="34" charset="0"/>
                          <a:cs typeface="Arial" panose="020B0604020202020204" pitchFamily="34" charset="0"/>
                        </a:rPr>
                        <a:t>Monthly Retiree Premium</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baseline="0" dirty="0">
                          <a:effectLst/>
                          <a:latin typeface="Arial" panose="020B0604020202020204" pitchFamily="34" charset="0"/>
                          <a:cs typeface="Arial" panose="020B0604020202020204" pitchFamily="34" charset="0"/>
                        </a:rPr>
                        <a:t>UHC</a:t>
                      </a:r>
                      <a:endParaRPr lang="en-US" sz="1600" baseline="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baseline="0" dirty="0">
                          <a:effectLst/>
                          <a:latin typeface="Arial" panose="020B0604020202020204" pitchFamily="34" charset="0"/>
                          <a:cs typeface="Arial" panose="020B0604020202020204" pitchFamily="34" charset="0"/>
                        </a:rPr>
                        <a:t>UHC</a:t>
                      </a:r>
                      <a:endParaRPr lang="en-US" sz="1600" baseline="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baseline="0" dirty="0">
                          <a:effectLst/>
                          <a:latin typeface="Arial" panose="020B0604020202020204" pitchFamily="34" charset="0"/>
                          <a:cs typeface="Arial" panose="020B0604020202020204" pitchFamily="34" charset="0"/>
                        </a:rPr>
                        <a:t>Anthem</a:t>
                      </a:r>
                      <a:endParaRPr lang="en-US" sz="1600" baseline="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baseline="0" dirty="0">
                          <a:effectLst/>
                          <a:latin typeface="Arial" panose="020B0604020202020204" pitchFamily="34" charset="0"/>
                          <a:cs typeface="Arial" panose="020B0604020202020204" pitchFamily="34" charset="0"/>
                        </a:rPr>
                        <a:t>Anthem</a:t>
                      </a:r>
                      <a:endParaRPr lang="en-US" sz="1600" baseline="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765644899"/>
                  </a:ext>
                </a:extLst>
              </a:tr>
              <a:tr h="271394">
                <a:tc>
                  <a:txBody>
                    <a:bodyPr/>
                    <a:lstStyle/>
                    <a:p>
                      <a:pPr marL="0" marR="0">
                        <a:buNone/>
                      </a:pPr>
                      <a:r>
                        <a:rPr lang="en-US" sz="1600" dirty="0">
                          <a:effectLst/>
                          <a:latin typeface="Arial" panose="020B0604020202020204" pitchFamily="34" charset="0"/>
                          <a:cs typeface="Arial" panose="020B0604020202020204" pitchFamily="34" charset="0"/>
                        </a:rPr>
                        <a:t>Plan</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b="0" baseline="0" dirty="0">
                          <a:effectLst/>
                          <a:latin typeface="Arial" panose="020B0604020202020204" pitchFamily="34" charset="0"/>
                          <a:cs typeface="Arial" panose="020B0604020202020204" pitchFamily="34" charset="0"/>
                        </a:rPr>
                        <a:t>Standard MA</a:t>
                      </a:r>
                      <a:endParaRPr lang="en-US" sz="1600" b="0" baseline="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b="0" baseline="0" dirty="0">
                          <a:effectLst/>
                          <a:latin typeface="Arial" panose="020B0604020202020204" pitchFamily="34" charset="0"/>
                          <a:cs typeface="Arial" panose="020B0604020202020204" pitchFamily="34" charset="0"/>
                        </a:rPr>
                        <a:t>Premium MA</a:t>
                      </a:r>
                      <a:endParaRPr lang="en-US" sz="1600" b="0" baseline="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b="0" baseline="0" dirty="0">
                          <a:effectLst/>
                          <a:latin typeface="Arial" panose="020B0604020202020204" pitchFamily="34" charset="0"/>
                          <a:cs typeface="Arial" panose="020B0604020202020204" pitchFamily="34" charset="0"/>
                        </a:rPr>
                        <a:t>Standard MA</a:t>
                      </a:r>
                      <a:endParaRPr lang="en-US" sz="1600" b="0" baseline="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b="0" baseline="0" dirty="0">
                          <a:effectLst/>
                          <a:latin typeface="Arial" panose="020B0604020202020204" pitchFamily="34" charset="0"/>
                          <a:cs typeface="Arial" panose="020B0604020202020204" pitchFamily="34" charset="0"/>
                        </a:rPr>
                        <a:t>Premium MA</a:t>
                      </a:r>
                      <a:endParaRPr lang="en-US" sz="1600" b="0" baseline="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3885362448"/>
                  </a:ext>
                </a:extLst>
              </a:tr>
              <a:tr h="309012">
                <a:tc>
                  <a:txBody>
                    <a:bodyPr/>
                    <a:lstStyle/>
                    <a:p>
                      <a:pPr marL="0" marR="0">
                        <a:buNone/>
                      </a:pPr>
                      <a:r>
                        <a:rPr lang="en-US" sz="1600" dirty="0">
                          <a:effectLst/>
                          <a:latin typeface="Arial" panose="020B0604020202020204" pitchFamily="34" charset="0"/>
                          <a:cs typeface="Arial" panose="020B0604020202020204" pitchFamily="34" charset="0"/>
                        </a:rPr>
                        <a:t>Plan Year 2015</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$25.38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$88.22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N/A</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N/A</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615152317"/>
                  </a:ext>
                </a:extLst>
              </a:tr>
              <a:tr h="282142">
                <a:tc>
                  <a:txBody>
                    <a:bodyPr/>
                    <a:lstStyle/>
                    <a:p>
                      <a:pPr marL="0" marR="0">
                        <a:buNone/>
                      </a:pPr>
                      <a:r>
                        <a:rPr lang="en-US" sz="1600" dirty="0">
                          <a:effectLst/>
                          <a:latin typeface="Arial" panose="020B0604020202020204" pitchFamily="34" charset="0"/>
                          <a:cs typeface="Arial" panose="020B0604020202020204" pitchFamily="34" charset="0"/>
                        </a:rPr>
                        <a:t>Plan Year 2016</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$25.38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$88.22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N/A</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N/A</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1309399609"/>
                  </a:ext>
                </a:extLst>
              </a:tr>
              <a:tr h="309012">
                <a:tc>
                  <a:txBody>
                    <a:bodyPr/>
                    <a:lstStyle/>
                    <a:p>
                      <a:pPr marL="0" marR="0">
                        <a:buNone/>
                      </a:pPr>
                      <a:r>
                        <a:rPr lang="en-US" sz="1600" dirty="0">
                          <a:effectLst/>
                          <a:latin typeface="Arial" panose="020B0604020202020204" pitchFamily="34" charset="0"/>
                          <a:cs typeface="Arial" panose="020B0604020202020204" pitchFamily="34" charset="0"/>
                        </a:rPr>
                        <a:t>Plan Year 2017</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$25.38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$108.22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$47.51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$135.24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2700737623"/>
                  </a:ext>
                </a:extLst>
              </a:tr>
              <a:tr h="282142">
                <a:tc>
                  <a:txBody>
                    <a:bodyPr/>
                    <a:lstStyle/>
                    <a:p>
                      <a:pPr marL="0" marR="0">
                        <a:buNone/>
                      </a:pPr>
                      <a:r>
                        <a:rPr lang="en-US" sz="1600" dirty="0">
                          <a:effectLst/>
                          <a:latin typeface="Arial" panose="020B0604020202020204" pitchFamily="34" charset="0"/>
                          <a:cs typeface="Arial" panose="020B0604020202020204" pitchFamily="34" charset="0"/>
                        </a:rPr>
                        <a:t>Plan Year 2018</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$25.38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$128.22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$44.88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$155.81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1580947409"/>
                  </a:ext>
                </a:extLst>
              </a:tr>
              <a:tr h="282142">
                <a:tc>
                  <a:txBody>
                    <a:bodyPr/>
                    <a:lstStyle/>
                    <a:p>
                      <a:pPr marL="0" marR="0">
                        <a:buNone/>
                      </a:pPr>
                      <a:r>
                        <a:rPr lang="en-US" sz="1600" dirty="0">
                          <a:effectLst/>
                          <a:latin typeface="Arial" panose="020B0604020202020204" pitchFamily="34" charset="0"/>
                          <a:cs typeface="Arial" panose="020B0604020202020204" pitchFamily="34" charset="0"/>
                        </a:rPr>
                        <a:t>Plan Year 2019</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$25.38</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$128.22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$0.00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$219.52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3434932073"/>
                  </a:ext>
                </a:extLst>
              </a:tr>
              <a:tr h="282142">
                <a:tc>
                  <a:txBody>
                    <a:bodyPr/>
                    <a:lstStyle/>
                    <a:p>
                      <a:pPr marL="0" marR="0">
                        <a:buNone/>
                      </a:pPr>
                      <a:r>
                        <a:rPr lang="en-US" sz="1600" dirty="0">
                          <a:effectLst/>
                          <a:latin typeface="Arial" panose="020B0604020202020204" pitchFamily="34" charset="0"/>
                          <a:cs typeface="Arial" panose="020B0604020202020204" pitchFamily="34" charset="0"/>
                        </a:rPr>
                        <a:t>Plan Year 2020</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$20.00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$128.22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$146.15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$182.82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1265738718"/>
                  </a:ext>
                </a:extLst>
              </a:tr>
              <a:tr h="282142">
                <a:tc>
                  <a:txBody>
                    <a:bodyPr/>
                    <a:lstStyle/>
                    <a:p>
                      <a:pPr marL="0" marR="0">
                        <a:buNone/>
                      </a:pPr>
                      <a:r>
                        <a:rPr lang="en-US" sz="1600" dirty="0">
                          <a:effectLst/>
                          <a:latin typeface="Arial" panose="020B0604020202020204" pitchFamily="34" charset="0"/>
                          <a:cs typeface="Arial" panose="020B0604020202020204" pitchFamily="34" charset="0"/>
                        </a:rPr>
                        <a:t>Plan Year 2021</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$0.00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$148.22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$146.15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$312.02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857587759"/>
                  </a:ext>
                </a:extLst>
              </a:tr>
              <a:tr h="295576">
                <a:tc>
                  <a:txBody>
                    <a:bodyPr/>
                    <a:lstStyle/>
                    <a:p>
                      <a:pPr marL="0" marR="0">
                        <a:buNone/>
                      </a:pPr>
                      <a:r>
                        <a:rPr lang="en-US" sz="1600" dirty="0">
                          <a:effectLst/>
                          <a:latin typeface="Arial" panose="020B0604020202020204" pitchFamily="34" charset="0"/>
                          <a:cs typeface="Arial" panose="020B0604020202020204" pitchFamily="34" charset="0"/>
                        </a:rPr>
                        <a:t>Plan Year 2022</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$0.00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$148.22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$146.15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$298.68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2388202652"/>
                  </a:ext>
                </a:extLst>
              </a:tr>
              <a:tr h="295576">
                <a:tc>
                  <a:txBody>
                    <a:bodyPr/>
                    <a:lstStyle/>
                    <a:p>
                      <a:pPr marL="0" marR="0">
                        <a:buNone/>
                      </a:pPr>
                      <a:r>
                        <a:rPr lang="en-US" sz="1600" dirty="0">
                          <a:effectLst/>
                          <a:latin typeface="Arial" panose="020B0604020202020204" pitchFamily="34" charset="0"/>
                          <a:cs typeface="Arial" panose="020B0604020202020204" pitchFamily="34" charset="0"/>
                        </a:rPr>
                        <a:t>Plan Year 2023</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$0.00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$148.22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$146.15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$298.68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379688437"/>
                  </a:ext>
                </a:extLst>
              </a:tr>
              <a:tr h="322447">
                <a:tc>
                  <a:txBody>
                    <a:bodyPr/>
                    <a:lstStyle/>
                    <a:p>
                      <a:pPr marL="0" marR="0">
                        <a:buNone/>
                      </a:pPr>
                      <a:r>
                        <a:rPr lang="en-US" sz="1600" dirty="0">
                          <a:effectLst/>
                          <a:latin typeface="Arial" panose="020B0604020202020204" pitchFamily="34" charset="0"/>
                          <a:cs typeface="Arial" panose="020B0604020202020204" pitchFamily="34" charset="0"/>
                        </a:rPr>
                        <a:t>Plan Year 2024</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$0.00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$168.22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$156.15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$325.88 </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3166045294"/>
                  </a:ext>
                </a:extLst>
              </a:tr>
              <a:tr h="322447">
                <a:tc>
                  <a:txBody>
                    <a:bodyPr/>
                    <a:lstStyle/>
                    <a:p>
                      <a:pPr marL="0" marR="0">
                        <a:buNone/>
                      </a:pPr>
                      <a:r>
                        <a:rPr lang="en-US" sz="1600" dirty="0">
                          <a:effectLst/>
                          <a:latin typeface="Arial" panose="020B0604020202020204" pitchFamily="34" charset="0"/>
                          <a:cs typeface="Arial" panose="020B0604020202020204" pitchFamily="34" charset="0"/>
                        </a:rPr>
                        <a:t>Plan Year 2025</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$82.59</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$218.39</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tc>
                  <a:txBody>
                    <a:bodyPr/>
                    <a:lstStyle/>
                    <a:p>
                      <a:pPr marL="0" marR="0" algn="ctr">
                        <a:buNone/>
                      </a:pPr>
                      <a:r>
                        <a:rPr lang="en-US" sz="1600" dirty="0">
                          <a:effectLst/>
                          <a:latin typeface="Arial" panose="020B0604020202020204" pitchFamily="34" charset="0"/>
                          <a:ea typeface="Aptos" panose="020B0004020202020204" pitchFamily="34" charset="0"/>
                          <a:cs typeface="Arial" panose="020B0604020202020204" pitchFamily="34" charset="0"/>
                        </a:rPr>
                        <a:t>$20.00</a:t>
                      </a:r>
                    </a:p>
                  </a:txBody>
                  <a:tcPr marL="8901" marR="8901" marT="8901" marB="0" anchor="ctr"/>
                </a:tc>
                <a:tc>
                  <a:txBody>
                    <a:bodyPr/>
                    <a:lstStyle/>
                    <a:p>
                      <a:pPr marL="0" marR="0" algn="ctr">
                        <a:buNone/>
                      </a:pPr>
                      <a:r>
                        <a:rPr lang="en-US" sz="1600" dirty="0">
                          <a:effectLst/>
                          <a:latin typeface="Arial" panose="020B0604020202020204" pitchFamily="34" charset="0"/>
                          <a:cs typeface="Arial" panose="020B0604020202020204" pitchFamily="34" charset="0"/>
                        </a:rPr>
                        <a:t>$187.00</a:t>
                      </a:r>
                      <a:endParaRPr lang="en-US" sz="1600" dirty="0">
                        <a:effectLst/>
                        <a:latin typeface="Arial" panose="020B0604020202020204" pitchFamily="34" charset="0"/>
                        <a:ea typeface="Aptos" panose="020B0004020202020204" pitchFamily="34" charset="0"/>
                        <a:cs typeface="Arial" panose="020B0604020202020204" pitchFamily="34" charset="0"/>
                      </a:endParaRPr>
                    </a:p>
                  </a:txBody>
                  <a:tcPr marL="8901" marR="8901" marT="8901" marB="0" anchor="ctr"/>
                </a:tc>
                <a:extLst>
                  <a:ext uri="{0D108BD9-81ED-4DB2-BD59-A6C34878D82A}">
                    <a16:rowId xmlns:a16="http://schemas.microsoft.com/office/drawing/2014/main" val="3564764767"/>
                  </a:ext>
                </a:extLst>
              </a:tr>
            </a:tbl>
          </a:graphicData>
        </a:graphic>
      </p:graphicFrame>
      <p:sp>
        <p:nvSpPr>
          <p:cNvPr id="4" name="Slide Number Placeholder 6">
            <a:extLst>
              <a:ext uri="{FF2B5EF4-FFF2-40B4-BE49-F238E27FC236}">
                <a16:creationId xmlns:a16="http://schemas.microsoft.com/office/drawing/2014/main" id="{BCE6A5B8-3364-CCD2-1CF3-3F4332B76E89}"/>
              </a:ext>
            </a:extLst>
          </p:cNvPr>
          <p:cNvSpPr txBox="1">
            <a:spLocks/>
          </p:cNvSpPr>
          <p:nvPr/>
        </p:nvSpPr>
        <p:spPr>
          <a:xfrm>
            <a:off x="8610600" y="632068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ECDDA-5576-1545-AD73-3A7ACD4CCB4B}" type="slidenum">
              <a:rPr lang="en-US" smtClean="0"/>
              <a:pPr/>
              <a:t>18</a:t>
            </a:fld>
            <a:endParaRPr lang="en-US" dirty="0"/>
          </a:p>
        </p:txBody>
      </p:sp>
    </p:spTree>
    <p:extLst>
      <p:ext uri="{BB962C8B-B14F-4D97-AF65-F5344CB8AC3E}">
        <p14:creationId xmlns:p14="http://schemas.microsoft.com/office/powerpoint/2010/main" val="3966286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90" y="126997"/>
            <a:ext cx="10892575" cy="1077218"/>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822044" y="201860"/>
            <a:ext cx="8186429"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2026 Benefit Plan Year : Member Premiums Medicare Advantage Plans</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1021644"/>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3" y="6719737"/>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6"/>
            <a:ext cx="2536459" cy="584775"/>
          </a:xfrm>
          <a:prstGeom prst="rect">
            <a:avLst/>
          </a:prstGeom>
        </p:spPr>
      </p:pic>
      <p:sp>
        <p:nvSpPr>
          <p:cNvPr id="4" name="Content Placeholder 2">
            <a:extLst>
              <a:ext uri="{FF2B5EF4-FFF2-40B4-BE49-F238E27FC236}">
                <a16:creationId xmlns:a16="http://schemas.microsoft.com/office/drawing/2014/main" id="{0A0BDEF6-DA23-2D40-7CCD-33C57B34A242}"/>
              </a:ext>
            </a:extLst>
          </p:cNvPr>
          <p:cNvSpPr txBox="1">
            <a:spLocks noChangeArrowheads="1"/>
          </p:cNvSpPr>
          <p:nvPr/>
        </p:nvSpPr>
        <p:spPr>
          <a:xfrm>
            <a:off x="148190" y="1307644"/>
            <a:ext cx="11309255" cy="5460327"/>
          </a:xfrm>
          <a:prstGeom prst="rect">
            <a:avLst/>
          </a:prstGeom>
        </p:spPr>
        <p:txBody>
          <a:bodyPr vert="horz" lIns="91440" tIns="45720" rIns="91440" bIns="45720" rtlCol="0">
            <a:normAutofit fontScale="32500" lnSpcReduction="20000"/>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7472" indent="-347472" algn="l">
              <a:lnSpc>
                <a:spcPct val="120000"/>
              </a:lnSpc>
              <a:spcBef>
                <a:spcPts val="24"/>
              </a:spcBef>
              <a:buFont typeface="Arial" panose="020B0604020202020204" pitchFamily="34" charset="0"/>
              <a:buChar char="•"/>
            </a:pPr>
            <a:r>
              <a:rPr lang="en-US" altLang="en-US" sz="6200" dirty="0">
                <a:latin typeface="Arial" panose="020B0604020202020204" pitchFamily="34" charset="0"/>
                <a:cs typeface="Arial" panose="020B0604020202020204" pitchFamily="34" charset="0"/>
              </a:rPr>
              <a:t>No benefit plan changes for the Plan Year 2026</a:t>
            </a:r>
          </a:p>
          <a:p>
            <a:pPr marL="347472" indent="-347472" algn="l">
              <a:lnSpc>
                <a:spcPct val="120000"/>
              </a:lnSpc>
              <a:spcBef>
                <a:spcPts val="24"/>
              </a:spcBef>
              <a:buFont typeface="Arial" panose="020B0604020202020204" pitchFamily="34" charset="0"/>
              <a:buChar char="•"/>
            </a:pPr>
            <a:r>
              <a:rPr lang="en-US" altLang="en-US" sz="6200" dirty="0">
                <a:latin typeface="Arial" panose="020B0604020202020204" pitchFamily="34" charset="0"/>
                <a:cs typeface="Arial" panose="020B0604020202020204" pitchFamily="34" charset="0"/>
              </a:rPr>
              <a:t>CMS administrative and regulatory changes, market trends, increasing claims costs, and expenses are significantly impacting the 2026 MAPD rates for group and individual plans</a:t>
            </a:r>
          </a:p>
          <a:p>
            <a:pPr marL="347472" indent="-347472" algn="l">
              <a:lnSpc>
                <a:spcPct val="120000"/>
              </a:lnSpc>
              <a:spcBef>
                <a:spcPts val="24"/>
              </a:spcBef>
              <a:buFont typeface="Arial" panose="020B0604020202020204" pitchFamily="34" charset="0"/>
              <a:buChar char="•"/>
            </a:pPr>
            <a:r>
              <a:rPr lang="en-US" altLang="en-US" sz="6200" dirty="0">
                <a:latin typeface="Arial" panose="020B0604020202020204" pitchFamily="34" charset="0"/>
                <a:cs typeface="Arial" panose="020B0604020202020204" pitchFamily="34" charset="0"/>
              </a:rPr>
              <a:t>Member premiums for the lowest cost MA Standard Plan Option (Anthem) will be $30 per month</a:t>
            </a:r>
          </a:p>
          <a:p>
            <a:pPr marL="347472" indent="-347472" algn="l">
              <a:lnSpc>
                <a:spcPct val="120000"/>
              </a:lnSpc>
              <a:spcBef>
                <a:spcPts val="24"/>
              </a:spcBef>
              <a:buFont typeface="Arial" panose="020B0604020202020204" pitchFamily="34" charset="0"/>
              <a:buChar char="•"/>
            </a:pPr>
            <a:r>
              <a:rPr lang="en-US" altLang="en-US" sz="6200" dirty="0">
                <a:latin typeface="Arial" panose="020B0604020202020204" pitchFamily="34" charset="0"/>
                <a:cs typeface="Arial" panose="020B0604020202020204" pitchFamily="34" charset="0"/>
              </a:rPr>
              <a:t>Members pay full cost difference to buy up to UHC Standard and Anthem/UHC Premium Plan</a:t>
            </a:r>
          </a:p>
          <a:p>
            <a:pPr marL="347472" indent="-347472" algn="l">
              <a:lnSpc>
                <a:spcPct val="120000"/>
              </a:lnSpc>
              <a:spcBef>
                <a:spcPts val="24"/>
              </a:spcBef>
              <a:buFont typeface="Arial" panose="020B0604020202020204" pitchFamily="34" charset="0"/>
              <a:buChar char="•"/>
            </a:pPr>
            <a:r>
              <a:rPr lang="en-US" altLang="en-US" sz="6200" dirty="0">
                <a:latin typeface="Arial" panose="020B0604020202020204" pitchFamily="34" charset="0"/>
                <a:cs typeface="Arial" panose="020B0604020202020204" pitchFamily="34" charset="0"/>
              </a:rPr>
              <a:t>Members who do not make changes during the ROCP will remain in their same benefit plan option for Plan Year 2026</a:t>
            </a:r>
          </a:p>
          <a:p>
            <a:pPr marL="457200" algn="l">
              <a:lnSpc>
                <a:spcPct val="120000"/>
              </a:lnSpc>
              <a:buFont typeface="Arial" panose="020B0604020202020204" pitchFamily="34" charset="0"/>
              <a:buChar char="•"/>
            </a:pPr>
            <a:endParaRPr lang="en-US" altLang="en-US" sz="3800" dirty="0">
              <a:latin typeface="Arial" panose="020B0604020202020204" pitchFamily="34" charset="0"/>
              <a:cs typeface="Arial" panose="020B0604020202020204" pitchFamily="34" charset="0"/>
            </a:endParaRPr>
          </a:p>
          <a:p>
            <a:pPr>
              <a:lnSpc>
                <a:spcPct val="120000"/>
              </a:lnSpc>
              <a:buFontTx/>
              <a:buNone/>
            </a:pPr>
            <a:endParaRPr lang="en-US" altLang="en-US" sz="2800" dirty="0">
              <a:latin typeface="Arial" panose="020B0604020202020204" pitchFamily="34" charset="0"/>
              <a:cs typeface="Arial" panose="020B0604020202020204" pitchFamily="34" charset="0"/>
            </a:endParaRPr>
          </a:p>
          <a:p>
            <a:pPr>
              <a:lnSpc>
                <a:spcPct val="120000"/>
              </a:lnSpc>
              <a:buFontTx/>
              <a:buNone/>
            </a:pPr>
            <a:endParaRPr lang="en-US" altLang="en-US" sz="2800" dirty="0">
              <a:latin typeface="Arial" panose="020B0604020202020204" pitchFamily="34" charset="0"/>
              <a:cs typeface="Arial" panose="020B0604020202020204" pitchFamily="34" charset="0"/>
            </a:endParaRPr>
          </a:p>
          <a:p>
            <a:pPr>
              <a:lnSpc>
                <a:spcPct val="120000"/>
              </a:lnSpc>
              <a:buFontTx/>
              <a:buNone/>
            </a:pPr>
            <a:endParaRPr lang="en-US" altLang="en-US" sz="2800" dirty="0">
              <a:latin typeface="Arial" panose="020B0604020202020204" pitchFamily="34" charset="0"/>
              <a:cs typeface="Arial" panose="020B0604020202020204" pitchFamily="34" charset="0"/>
            </a:endParaRPr>
          </a:p>
          <a:p>
            <a:pPr>
              <a:lnSpc>
                <a:spcPct val="120000"/>
              </a:lnSpc>
              <a:buFontTx/>
              <a:buNone/>
            </a:pPr>
            <a:endParaRPr lang="en-US" altLang="en-US" sz="2800" dirty="0">
              <a:latin typeface="Arial" panose="020B0604020202020204" pitchFamily="34" charset="0"/>
              <a:cs typeface="Arial" panose="020B0604020202020204" pitchFamily="34" charset="0"/>
            </a:endParaRPr>
          </a:p>
          <a:p>
            <a:pPr>
              <a:lnSpc>
                <a:spcPct val="120000"/>
              </a:lnSpc>
              <a:buFontTx/>
              <a:buNone/>
            </a:pPr>
            <a:endParaRPr lang="en-US" altLang="en-US" sz="2800" dirty="0">
              <a:latin typeface="Arial" panose="020B0604020202020204" pitchFamily="34" charset="0"/>
              <a:cs typeface="Arial" panose="020B0604020202020204" pitchFamily="34" charset="0"/>
            </a:endParaRPr>
          </a:p>
          <a:p>
            <a:pPr>
              <a:lnSpc>
                <a:spcPct val="120000"/>
              </a:lnSpc>
              <a:buFontTx/>
              <a:buNone/>
            </a:pPr>
            <a:endParaRPr lang="en-US" altLang="en-US" sz="2800" dirty="0">
              <a:latin typeface="Arial" panose="020B0604020202020204" pitchFamily="34" charset="0"/>
              <a:cs typeface="Arial" panose="020B0604020202020204" pitchFamily="34" charset="0"/>
            </a:endParaRPr>
          </a:p>
          <a:p>
            <a:pPr>
              <a:lnSpc>
                <a:spcPct val="120000"/>
              </a:lnSpc>
              <a:buFontTx/>
              <a:buNone/>
            </a:pPr>
            <a:r>
              <a:rPr lang="en-US" altLang="en-US" sz="4900" dirty="0">
                <a:latin typeface="Arial" panose="020B0604020202020204" pitchFamily="34" charset="0"/>
                <a:cs typeface="Arial" panose="020B0604020202020204" pitchFamily="34" charset="0"/>
              </a:rPr>
              <a:t>*</a:t>
            </a:r>
            <a:r>
              <a:rPr lang="en-US" altLang="en-US" sz="4900" b="1" dirty="0">
                <a:latin typeface="Arial" panose="020B0604020202020204" pitchFamily="34" charset="0"/>
                <a:cs typeface="Arial" panose="020B0604020202020204" pitchFamily="34" charset="0"/>
              </a:rPr>
              <a:t>Refers to the SHBP Annuitant Basic Subsidy Policy rate structure; for more information on SHBP’s rate structures, visit </a:t>
            </a:r>
            <a:r>
              <a:rPr lang="en-US" altLang="en-US" sz="4900" b="1" dirty="0">
                <a:latin typeface="Arial" panose="020B0604020202020204" pitchFamily="34" charset="0"/>
                <a:cs typeface="Arial" panose="020B0604020202020204" pitchFamily="34" charset="0"/>
                <a:hlinkClick r:id="rId4"/>
              </a:rPr>
              <a:t>https://shbp.georgia.gov/retiree-rates</a:t>
            </a:r>
            <a:endParaRPr lang="en-US" altLang="en-US" sz="4900"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99A57B53-6D18-38AE-AE3E-9C056B77D535}"/>
              </a:ext>
            </a:extLst>
          </p:cNvPr>
          <p:cNvGraphicFramePr>
            <a:graphicFrameLocks noGrp="1" noChangeAspect="1"/>
          </p:cNvGraphicFramePr>
          <p:nvPr>
            <p:extLst>
              <p:ext uri="{D42A27DB-BD31-4B8C-83A1-F6EECF244321}">
                <p14:modId xmlns:p14="http://schemas.microsoft.com/office/powerpoint/2010/main" val="468761041"/>
              </p:ext>
            </p:extLst>
          </p:nvPr>
        </p:nvGraphicFramePr>
        <p:xfrm>
          <a:off x="603849" y="3614469"/>
          <a:ext cx="10436916" cy="1832740"/>
        </p:xfrm>
        <a:graphic>
          <a:graphicData uri="http://schemas.openxmlformats.org/drawingml/2006/table">
            <a:tbl>
              <a:tblPr firstRow="1" firstCol="1" bandRow="1"/>
              <a:tblGrid>
                <a:gridCol w="3710372">
                  <a:extLst>
                    <a:ext uri="{9D8B030D-6E8A-4147-A177-3AD203B41FA5}">
                      <a16:colId xmlns:a16="http://schemas.microsoft.com/office/drawing/2014/main" val="20000"/>
                    </a:ext>
                  </a:extLst>
                </a:gridCol>
                <a:gridCol w="3271550">
                  <a:extLst>
                    <a:ext uri="{9D8B030D-6E8A-4147-A177-3AD203B41FA5}">
                      <a16:colId xmlns:a16="http://schemas.microsoft.com/office/drawing/2014/main" val="20001"/>
                    </a:ext>
                  </a:extLst>
                </a:gridCol>
                <a:gridCol w="3454994">
                  <a:extLst>
                    <a:ext uri="{9D8B030D-6E8A-4147-A177-3AD203B41FA5}">
                      <a16:colId xmlns:a16="http://schemas.microsoft.com/office/drawing/2014/main" val="20002"/>
                    </a:ext>
                  </a:extLst>
                </a:gridCol>
              </a:tblGrid>
              <a:tr h="366548">
                <a:tc>
                  <a:txBody>
                    <a:bodyPr/>
                    <a:lstStyle/>
                    <a:p>
                      <a:pPr marL="0" marR="0" algn="l">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Plan </a:t>
                      </a:r>
                      <a:r>
                        <a:rPr lang="en-US" sz="20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Option</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C0F3"/>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Vendor</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C0F3"/>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Monthly Premium*</a:t>
                      </a:r>
                      <a:endParaRPr lang="en-US" sz="20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C0F3"/>
                    </a:solidFill>
                  </a:tcPr>
                </a:tc>
                <a:extLst>
                  <a:ext uri="{0D108BD9-81ED-4DB2-BD59-A6C34878D82A}">
                    <a16:rowId xmlns:a16="http://schemas.microsoft.com/office/drawing/2014/main" val="10000"/>
                  </a:ext>
                </a:extLst>
              </a:tr>
              <a:tr h="366548">
                <a:tc>
                  <a:txBody>
                    <a:bodyPr/>
                    <a:lstStyle/>
                    <a:p>
                      <a:pPr marL="0" marR="0">
                        <a:spcBef>
                          <a:spcPts val="0"/>
                        </a:spcBef>
                        <a:spcAft>
                          <a:spcPts val="0"/>
                        </a:spcAft>
                      </a:pPr>
                      <a:r>
                        <a:rPr lang="en-US" sz="2000" b="0" i="0" baseline="0" dirty="0">
                          <a:effectLst/>
                          <a:latin typeface="Arial" panose="020B0604020202020204" pitchFamily="34" charset="0"/>
                          <a:ea typeface="Times New Roman" panose="02020603050405020304" pitchFamily="18" charset="0"/>
                          <a:cs typeface="Arial" panose="020B0604020202020204" pitchFamily="34" charset="0"/>
                        </a:rPr>
                        <a:t>MA Standard</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UHC</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$109.58 </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6548">
                <a:tc>
                  <a:txBody>
                    <a:bodyPr/>
                    <a:lstStyle/>
                    <a:p>
                      <a:pPr marL="0" marR="0">
                        <a:spcBef>
                          <a:spcPts val="0"/>
                        </a:spcBef>
                        <a:spcAft>
                          <a:spcPts val="0"/>
                        </a:spcAft>
                      </a:pPr>
                      <a:r>
                        <a:rPr lang="en-US" sz="2000" b="0" i="0" baseline="0" dirty="0">
                          <a:effectLst/>
                          <a:latin typeface="Arial" panose="020B0604020202020204" pitchFamily="34" charset="0"/>
                          <a:ea typeface="Times New Roman" panose="02020603050405020304" pitchFamily="18" charset="0"/>
                          <a:cs typeface="Arial" panose="020B0604020202020204" pitchFamily="34" charset="0"/>
                        </a:rPr>
                        <a:t>MA Premium</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UHC</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$245.38</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6548">
                <a:tc>
                  <a:txBody>
                    <a:bodyPr/>
                    <a:lstStyle/>
                    <a:p>
                      <a:pPr marL="0" marR="0">
                        <a:spcBef>
                          <a:spcPts val="0"/>
                        </a:spcBef>
                        <a:spcAft>
                          <a:spcPts val="0"/>
                        </a:spcAft>
                      </a:pPr>
                      <a:r>
                        <a:rPr lang="en-US" sz="2000" b="0" i="0" baseline="0" dirty="0">
                          <a:effectLst/>
                          <a:latin typeface="Arial" panose="020B0604020202020204" pitchFamily="34" charset="0"/>
                          <a:ea typeface="Times New Roman" panose="02020603050405020304" pitchFamily="18" charset="0"/>
                          <a:cs typeface="Arial" panose="020B0604020202020204" pitchFamily="34" charset="0"/>
                        </a:rPr>
                        <a:t>MA Standard</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Anthem</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$30.00 </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6548">
                <a:tc>
                  <a:txBody>
                    <a:bodyPr/>
                    <a:lstStyle/>
                    <a:p>
                      <a:pPr marL="0" marR="0">
                        <a:spcBef>
                          <a:spcPts val="0"/>
                        </a:spcBef>
                        <a:spcAft>
                          <a:spcPts val="0"/>
                        </a:spcAft>
                      </a:pPr>
                      <a:r>
                        <a:rPr lang="en-US" sz="2000" b="0" i="0" baseline="0" dirty="0">
                          <a:effectLst/>
                          <a:latin typeface="Arial" panose="020B0604020202020204" pitchFamily="34" charset="0"/>
                          <a:ea typeface="Times New Roman" panose="02020603050405020304" pitchFamily="18" charset="0"/>
                          <a:cs typeface="Arial" panose="020B0604020202020204" pitchFamily="34" charset="0"/>
                        </a:rPr>
                        <a:t>MA Premium</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Anthem</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$207.00 </a:t>
                      </a:r>
                    </a:p>
                  </a:txBody>
                  <a:tcPr marL="68580" marR="68580" marT="95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Slide Number Placeholder 6">
            <a:extLst>
              <a:ext uri="{FF2B5EF4-FFF2-40B4-BE49-F238E27FC236}">
                <a16:creationId xmlns:a16="http://schemas.microsoft.com/office/drawing/2014/main" id="{DDE0D19E-564F-252D-D5F3-5158AE5B120A}"/>
              </a:ext>
            </a:extLst>
          </p:cNvPr>
          <p:cNvSpPr txBox="1">
            <a:spLocks/>
          </p:cNvSpPr>
          <p:nvPr/>
        </p:nvSpPr>
        <p:spPr>
          <a:xfrm>
            <a:off x="8610600" y="601588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ECDDA-5576-1545-AD73-3A7ACD4CCB4B}" type="slidenum">
              <a:rPr lang="en-US" smtClean="0"/>
              <a:pPr/>
              <a:t>19</a:t>
            </a:fld>
            <a:endParaRPr lang="en-US" dirty="0"/>
          </a:p>
        </p:txBody>
      </p:sp>
    </p:spTree>
    <p:extLst>
      <p:ext uri="{BB962C8B-B14F-4D97-AF65-F5344CB8AC3E}">
        <p14:creationId xmlns:p14="http://schemas.microsoft.com/office/powerpoint/2010/main" val="368578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7709467" y="464460"/>
            <a:ext cx="3873699" cy="5950857"/>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499074" y="1179161"/>
            <a:ext cx="3651177" cy="1324459"/>
          </a:xfrm>
        </p:spPr>
        <p:txBody>
          <a:bodyPr>
            <a:noAutofit/>
          </a:bodyPr>
          <a:lstStyle/>
          <a:p>
            <a:pPr algn="l"/>
            <a:r>
              <a:rPr lang="en-US" sz="4400" dirty="0">
                <a:latin typeface="Avenir Medium" panose="02000503020000020003" pitchFamily="2" charset="0"/>
                <a:cs typeface="Arial Nova" panose="020F0502020204030204" pitchFamily="34" charset="0"/>
              </a:rPr>
              <a:t>Our Purpose</a:t>
            </a:r>
          </a:p>
        </p:txBody>
      </p:sp>
      <p:sp>
        <p:nvSpPr>
          <p:cNvPr id="3" name="Subtitle 2">
            <a:extLst>
              <a:ext uri="{FF2B5EF4-FFF2-40B4-BE49-F238E27FC236}">
                <a16:creationId xmlns:a16="http://schemas.microsoft.com/office/drawing/2014/main" id="{7515EC30-F0F0-7A5F-671D-DF18169AC8E9}"/>
              </a:ext>
            </a:extLst>
          </p:cNvPr>
          <p:cNvSpPr>
            <a:spLocks noGrp="1"/>
          </p:cNvSpPr>
          <p:nvPr>
            <p:ph type="subTitle" idx="1"/>
          </p:nvPr>
        </p:nvSpPr>
        <p:spPr>
          <a:xfrm>
            <a:off x="546698" y="2757884"/>
            <a:ext cx="5654061" cy="2616533"/>
          </a:xfrm>
        </p:spPr>
        <p:txBody>
          <a:bodyPr>
            <a:noAutofit/>
          </a:bodyPr>
          <a:lstStyle/>
          <a:p>
            <a:pPr algn="l">
              <a:lnSpc>
                <a:spcPct val="150000"/>
              </a:lnSpc>
            </a:pPr>
            <a:r>
              <a:rPr lang="en-US" sz="2800" dirty="0">
                <a:latin typeface="Arial" panose="020B0604020202020204" pitchFamily="34" charset="0"/>
                <a:cs typeface="Arial" panose="020B0604020202020204" pitchFamily="34" charset="0"/>
              </a:rPr>
              <a:t>Shaping the future of </a:t>
            </a:r>
            <a:r>
              <a:rPr lang="en-US" sz="2800" i="1" dirty="0">
                <a:latin typeface="Arial" panose="020B0604020202020204" pitchFamily="34" charset="0"/>
                <a:cs typeface="Arial" panose="020B0604020202020204" pitchFamily="34" charset="0"/>
              </a:rPr>
              <a:t>A Healthy Georgia </a:t>
            </a:r>
            <a:r>
              <a:rPr lang="en-US" sz="2800" dirty="0">
                <a:latin typeface="Arial" panose="020B0604020202020204" pitchFamily="34" charset="0"/>
                <a:cs typeface="Arial" panose="020B0604020202020204" pitchFamily="34" charset="0"/>
              </a:rPr>
              <a:t>by improving access and ensuring quality to strengthen the communities we serve.</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51" y="232127"/>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1" y="6055909"/>
            <a:ext cx="1159987" cy="718811"/>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1" y="232123"/>
            <a:ext cx="1159987" cy="718811"/>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pic>
        <p:nvPicPr>
          <p:cNvPr id="9" name="Picture 8" descr="A group of people clapping hands&#10;&#10;Description automatically generated">
            <a:extLst>
              <a:ext uri="{FF2B5EF4-FFF2-40B4-BE49-F238E27FC236}">
                <a16:creationId xmlns:a16="http://schemas.microsoft.com/office/drawing/2014/main" id="{1C8AF4CC-3B50-7B82-E47F-7790061DFB3D}"/>
              </a:ext>
            </a:extLst>
          </p:cNvPr>
          <p:cNvPicPr>
            <a:picLocks noChangeAspect="1"/>
          </p:cNvPicPr>
          <p:nvPr/>
        </p:nvPicPr>
        <p:blipFill>
          <a:blip r:embed="rId4"/>
          <a:stretch>
            <a:fillRect/>
          </a:stretch>
        </p:blipFill>
        <p:spPr>
          <a:xfrm>
            <a:off x="7708542" y="2158832"/>
            <a:ext cx="3873697" cy="2585271"/>
          </a:xfrm>
          <a:prstGeom prst="rect">
            <a:avLst/>
          </a:prstGeom>
        </p:spPr>
      </p:pic>
      <p:sp>
        <p:nvSpPr>
          <p:cNvPr id="7" name="Slide Number Placeholder 6">
            <a:extLst>
              <a:ext uri="{FF2B5EF4-FFF2-40B4-BE49-F238E27FC236}">
                <a16:creationId xmlns:a16="http://schemas.microsoft.com/office/drawing/2014/main" id="{D6FA4860-6C50-B75F-8A8C-684E8CB03110}"/>
              </a:ext>
            </a:extLst>
          </p:cNvPr>
          <p:cNvSpPr>
            <a:spLocks noGrp="1"/>
          </p:cNvSpPr>
          <p:nvPr>
            <p:ph type="sldNum" sz="quarter" idx="12"/>
          </p:nvPr>
        </p:nvSpPr>
        <p:spPr/>
        <p:txBody>
          <a:bodyPr/>
          <a:lstStyle/>
          <a:p>
            <a:fld id="{914ECDDA-5576-1545-AD73-3A7ACD4CCB4B}" type="slidenum">
              <a:rPr lang="en-US" smtClean="0"/>
              <a:t>2</a:t>
            </a:fld>
            <a:endParaRPr lang="en-US" dirty="0"/>
          </a:p>
        </p:txBody>
      </p:sp>
    </p:spTree>
    <p:extLst>
      <p:ext uri="{BB962C8B-B14F-4D97-AF65-F5344CB8AC3E}">
        <p14:creationId xmlns:p14="http://schemas.microsoft.com/office/powerpoint/2010/main" val="3278216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9" y="126996"/>
            <a:ext cx="10852320" cy="666877"/>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7" name="Rectangle 46">
            <a:extLst>
              <a:ext uri="{FF2B5EF4-FFF2-40B4-BE49-F238E27FC236}">
                <a16:creationId xmlns:a16="http://schemas.microsoft.com/office/drawing/2014/main" id="{9B38F0D2-AA70-E393-B854-4690206E2B9C}"/>
              </a:ext>
            </a:extLst>
          </p:cNvPr>
          <p:cNvSpPr/>
          <p:nvPr/>
        </p:nvSpPr>
        <p:spPr>
          <a:xfrm>
            <a:off x="-4260" y="6731004"/>
            <a:ext cx="12192000" cy="126995"/>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6080CCEE-834C-F834-BB3B-72968560AF0A}"/>
              </a:ext>
            </a:extLst>
          </p:cNvPr>
          <p:cNvPicPr>
            <a:picLocks noChangeAspect="1"/>
          </p:cNvPicPr>
          <p:nvPr/>
        </p:nvPicPr>
        <p:blipFill>
          <a:blip r:embed="rId3"/>
          <a:stretch>
            <a:fillRect/>
          </a:stretch>
        </p:blipFill>
        <p:spPr>
          <a:xfrm>
            <a:off x="172887" y="221942"/>
            <a:ext cx="1808925" cy="417043"/>
          </a:xfrm>
          <a:prstGeom prst="rect">
            <a:avLst/>
          </a:prstGeom>
        </p:spPr>
      </p:pic>
      <p:sp>
        <p:nvSpPr>
          <p:cNvPr id="3" name="TextBox 2">
            <a:extLst>
              <a:ext uri="{FF2B5EF4-FFF2-40B4-BE49-F238E27FC236}">
                <a16:creationId xmlns:a16="http://schemas.microsoft.com/office/drawing/2014/main" id="{AF2F544F-6B78-64DD-D331-019AA93B5C2F}"/>
              </a:ext>
            </a:extLst>
          </p:cNvPr>
          <p:cNvSpPr txBox="1"/>
          <p:nvPr/>
        </p:nvSpPr>
        <p:spPr>
          <a:xfrm>
            <a:off x="2025438" y="153465"/>
            <a:ext cx="8228556" cy="553998"/>
          </a:xfrm>
          <a:prstGeom prst="rect">
            <a:avLst/>
          </a:prstGeom>
          <a:noFill/>
        </p:spPr>
        <p:txBody>
          <a:bodyPr wrap="square" rtlCol="0">
            <a:spAutoFit/>
          </a:bodyPr>
          <a:lstStyle/>
          <a:p>
            <a:pPr algn="ctr"/>
            <a:r>
              <a:rPr lang="en-US" sz="3000" dirty="0">
                <a:solidFill>
                  <a:schemeClr val="bg1"/>
                </a:solidFill>
                <a:latin typeface="Avenir Medium" panose="02000503020000020003" pitchFamily="2" charset="0"/>
              </a:rPr>
              <a:t>2026 MA Medical Benefit Highlights</a:t>
            </a:r>
          </a:p>
        </p:txBody>
      </p:sp>
      <p:graphicFrame>
        <p:nvGraphicFramePr>
          <p:cNvPr id="5" name="Table 4">
            <a:extLst>
              <a:ext uri="{FF2B5EF4-FFF2-40B4-BE49-F238E27FC236}">
                <a16:creationId xmlns:a16="http://schemas.microsoft.com/office/drawing/2014/main" id="{378FC2B2-8142-4BD8-D2EF-D57F248ED4BB}"/>
              </a:ext>
            </a:extLst>
          </p:cNvPr>
          <p:cNvGraphicFramePr>
            <a:graphicFrameLocks noGrp="1"/>
          </p:cNvGraphicFramePr>
          <p:nvPr/>
        </p:nvGraphicFramePr>
        <p:xfrm>
          <a:off x="2179782" y="1097510"/>
          <a:ext cx="7214669" cy="5242560"/>
        </p:xfrm>
        <a:graphic>
          <a:graphicData uri="http://schemas.openxmlformats.org/drawingml/2006/table">
            <a:tbl>
              <a:tblPr bandRow="1">
                <a:tableStyleId>{2D5ABB26-0587-4C30-8999-92F81FD0307C}</a:tableStyleId>
              </a:tblPr>
              <a:tblGrid>
                <a:gridCol w="2477788">
                  <a:extLst>
                    <a:ext uri="{9D8B030D-6E8A-4147-A177-3AD203B41FA5}">
                      <a16:colId xmlns:a16="http://schemas.microsoft.com/office/drawing/2014/main" val="20000"/>
                    </a:ext>
                  </a:extLst>
                </a:gridCol>
                <a:gridCol w="2393675">
                  <a:extLst>
                    <a:ext uri="{9D8B030D-6E8A-4147-A177-3AD203B41FA5}">
                      <a16:colId xmlns:a16="http://schemas.microsoft.com/office/drawing/2014/main" val="20001"/>
                    </a:ext>
                  </a:extLst>
                </a:gridCol>
                <a:gridCol w="2343206">
                  <a:extLst>
                    <a:ext uri="{9D8B030D-6E8A-4147-A177-3AD203B41FA5}">
                      <a16:colId xmlns:a16="http://schemas.microsoft.com/office/drawing/2014/main" val="20004"/>
                    </a:ext>
                  </a:extLst>
                </a:gridCol>
              </a:tblGrid>
              <a:tr h="443314">
                <a:tc rowSpan="2">
                  <a:txBody>
                    <a:bodyPr/>
                    <a:lstStyle/>
                    <a:p>
                      <a:pPr algn="ctr"/>
                      <a:r>
                        <a:rPr lang="en-US" sz="2000" b="1" dirty="0">
                          <a:solidFill>
                            <a:schemeClr val="bg1"/>
                          </a:solidFill>
                          <a:latin typeface="+mn-lt"/>
                        </a:rPr>
                        <a:t>                                              </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rPr>
                        <a:t>You</a:t>
                      </a:r>
                      <a:r>
                        <a:rPr lang="en-US" sz="2400" b="1" baseline="0" dirty="0">
                          <a:solidFill>
                            <a:schemeClr val="bg1"/>
                          </a:solidFill>
                          <a:latin typeface="+mn-lt"/>
                        </a:rPr>
                        <a:t> Pay</a:t>
                      </a:r>
                      <a:endParaRPr lang="en-US" sz="2400" b="1" dirty="0">
                        <a:solidFill>
                          <a:schemeClr val="bg1"/>
                        </a:solidFill>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9979520"/>
                  </a:ext>
                </a:extLst>
              </a:tr>
              <a:tr h="775799">
                <a:tc vMerge="1">
                  <a:txBody>
                    <a:bodyPr/>
                    <a:lstStyle/>
                    <a:p>
                      <a:pPr algn="l"/>
                      <a:endParaRPr lang="en-US" sz="1400" b="1">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i="1" dirty="0">
                          <a:solidFill>
                            <a:schemeClr val="bg1"/>
                          </a:solidFill>
                        </a:rPr>
                        <a:t>Anthem and UnitedHealthcare</a:t>
                      </a:r>
                    </a:p>
                    <a:p>
                      <a:pPr algn="ctr"/>
                      <a:r>
                        <a:rPr lang="en-US" sz="1600" i="1" dirty="0">
                          <a:solidFill>
                            <a:schemeClr val="bg1"/>
                          </a:solidFill>
                        </a:rPr>
                        <a:t>Standard Plan</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i="1" dirty="0">
                          <a:solidFill>
                            <a:schemeClr val="bg1"/>
                          </a:solidFill>
                        </a:rPr>
                        <a:t>Anthem and UnitedHealthcare</a:t>
                      </a:r>
                    </a:p>
                    <a:p>
                      <a:pPr algn="ctr"/>
                      <a:r>
                        <a:rPr lang="en-US" sz="1600" i="1" dirty="0">
                          <a:solidFill>
                            <a:schemeClr val="bg1"/>
                          </a:solidFill>
                        </a:rPr>
                        <a:t>Premium Plan</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723282000"/>
                  </a:ext>
                </a:extLst>
              </a:tr>
              <a:tr h="337420">
                <a:tc>
                  <a:txBody>
                    <a:bodyPr/>
                    <a:lstStyle/>
                    <a:p>
                      <a:pPr algn="l"/>
                      <a:r>
                        <a:rPr lang="en-US" sz="1600" b="1" dirty="0"/>
                        <a:t>Annual Deductible</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a:t>
                      </a:r>
                      <a:endParaRPr lang="en-US" sz="1600"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$0</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54142">
                <a:tc>
                  <a:txBody>
                    <a:bodyPr/>
                    <a:lstStyle/>
                    <a:p>
                      <a:pPr algn="l"/>
                      <a:r>
                        <a:rPr lang="en-US" sz="1600" b="1" dirty="0"/>
                        <a:t>Annual Maximum Out-of-Pocket</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$3,500*</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mn-lt"/>
                        </a:rPr>
                        <a:t>$2,500*</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04615">
                <a:tc>
                  <a:txBody>
                    <a:bodyPr/>
                    <a:lstStyle/>
                    <a:p>
                      <a:pPr algn="l"/>
                      <a:r>
                        <a:rPr lang="en-US" sz="1600" b="1" dirty="0"/>
                        <a:t>Primary Care Physician (PCP) Office Visit</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$25 co-pay*</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$15 co-pay*</a:t>
                      </a:r>
                      <a:endParaRPr lang="en-US" sz="1600" b="1" dirty="0">
                        <a:latin typeface="+mn-lt"/>
                      </a:endParaRPr>
                    </a:p>
                    <a:p>
                      <a:pPr algn="ct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7420">
                <a:tc>
                  <a:txBody>
                    <a:bodyPr/>
                    <a:lstStyle/>
                    <a:p>
                      <a:pPr algn="l"/>
                      <a:r>
                        <a:rPr lang="en-US" sz="1600" b="1" dirty="0"/>
                        <a:t>Specialist Office Visit</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$30 co-pay*</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mn-lt"/>
                        </a:rPr>
                        <a:t>$25 co-pay*</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1018">
                <a:tc>
                  <a:txBody>
                    <a:bodyPr/>
                    <a:lstStyle/>
                    <a:p>
                      <a:pPr algn="l"/>
                      <a:r>
                        <a:rPr lang="en-US" sz="1600" b="1" dirty="0"/>
                        <a:t>Inpatient</a:t>
                      </a:r>
                      <a:r>
                        <a:rPr lang="en-US" sz="1600" b="1" baseline="0" dirty="0"/>
                        <a:t> Hospitalization</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20% of the cost per admission</a:t>
                      </a:r>
                      <a:endParaRPr lang="en-US" sz="1600"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20% of the cost per admission</a:t>
                      </a:r>
                      <a:endParaRPr lang="en-US" sz="1600"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3247">
                <a:tc>
                  <a:txBody>
                    <a:bodyPr/>
                    <a:lstStyle/>
                    <a:p>
                      <a:pPr algn="l"/>
                      <a:r>
                        <a:rPr lang="en-US" sz="1600" b="1" dirty="0"/>
                        <a:t>Outpatient Surgery</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$95 co-pay*</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$50 co-pay*</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7420">
                <a:tc>
                  <a:txBody>
                    <a:bodyPr/>
                    <a:lstStyle/>
                    <a:p>
                      <a:pPr algn="l"/>
                      <a:r>
                        <a:rPr lang="en-US" sz="1600" b="1" dirty="0"/>
                        <a:t>Lab Services</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a:t>
                      </a:r>
                      <a:endParaRPr lang="en-US" sz="1600"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a:t>
                      </a:r>
                      <a:endParaRPr lang="en-US" sz="1600"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7420">
                <a:tc>
                  <a:txBody>
                    <a:bodyPr/>
                    <a:lstStyle/>
                    <a:p>
                      <a:pPr algn="l"/>
                      <a:r>
                        <a:rPr lang="en-US" sz="1600" b="1" dirty="0"/>
                        <a:t>Emergency</a:t>
                      </a:r>
                      <a:r>
                        <a:rPr lang="en-US" sz="1600" b="1" baseline="0" dirty="0"/>
                        <a:t> Care</a:t>
                      </a:r>
                      <a:endParaRPr lang="en-US" sz="1600" b="1"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$50 co-pay </a:t>
                      </a:r>
                      <a:endParaRPr lang="en-US" sz="1600"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$50 co-pay </a:t>
                      </a:r>
                      <a:endParaRPr lang="en-US" sz="1600" dirty="0">
                        <a:latin typeface="+mn-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a:extLst>
              <a:ext uri="{FF2B5EF4-FFF2-40B4-BE49-F238E27FC236}">
                <a16:creationId xmlns:a16="http://schemas.microsoft.com/office/drawing/2014/main" id="{FFDDB284-2003-07E0-921E-8B4C2A632569}"/>
              </a:ext>
            </a:extLst>
          </p:cNvPr>
          <p:cNvSpPr>
            <a:spLocks noGrp="1"/>
          </p:cNvSpPr>
          <p:nvPr>
            <p:ph type="sldNum" sz="quarter" idx="12"/>
          </p:nvPr>
        </p:nvSpPr>
        <p:spPr/>
        <p:txBody>
          <a:bodyPr/>
          <a:lstStyle/>
          <a:p>
            <a:fld id="{914ECDDA-5576-1545-AD73-3A7ACD4CCB4B}" type="slidenum">
              <a:rPr lang="en-US" smtClean="0"/>
              <a:t>20</a:t>
            </a:fld>
            <a:endParaRPr lang="en-US" dirty="0"/>
          </a:p>
        </p:txBody>
      </p:sp>
    </p:spTree>
    <p:extLst>
      <p:ext uri="{BB962C8B-B14F-4D97-AF65-F5344CB8AC3E}">
        <p14:creationId xmlns:p14="http://schemas.microsoft.com/office/powerpoint/2010/main" val="942776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7" name="Rectangle 46">
            <a:extLst>
              <a:ext uri="{FF2B5EF4-FFF2-40B4-BE49-F238E27FC236}">
                <a16:creationId xmlns:a16="http://schemas.microsoft.com/office/drawing/2014/main" id="{9B38F0D2-AA70-E393-B854-4690206E2B9C}"/>
              </a:ext>
            </a:extLst>
          </p:cNvPr>
          <p:cNvSpPr/>
          <p:nvPr/>
        </p:nvSpPr>
        <p:spPr>
          <a:xfrm>
            <a:off x="-4260" y="6484626"/>
            <a:ext cx="12192000" cy="373373"/>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6080CCEE-834C-F834-BB3B-72968560AF0A}"/>
              </a:ext>
            </a:extLst>
          </p:cNvPr>
          <p:cNvPicPr>
            <a:picLocks noChangeAspect="1"/>
          </p:cNvPicPr>
          <p:nvPr/>
        </p:nvPicPr>
        <p:blipFill>
          <a:blip r:embed="rId3"/>
          <a:stretch>
            <a:fillRect/>
          </a:stretch>
        </p:blipFill>
        <p:spPr>
          <a:xfrm>
            <a:off x="285585" y="230425"/>
            <a:ext cx="2536459" cy="584774"/>
          </a:xfrm>
          <a:prstGeom prst="rect">
            <a:avLst/>
          </a:prstGeom>
        </p:spPr>
      </p:pic>
      <p:sp>
        <p:nvSpPr>
          <p:cNvPr id="3" name="TextBox 2">
            <a:extLst>
              <a:ext uri="{FF2B5EF4-FFF2-40B4-BE49-F238E27FC236}">
                <a16:creationId xmlns:a16="http://schemas.microsoft.com/office/drawing/2014/main" id="{1A31E522-240C-3ACF-7E7F-F357167A1262}"/>
              </a:ext>
            </a:extLst>
          </p:cNvPr>
          <p:cNvSpPr txBox="1"/>
          <p:nvPr/>
        </p:nvSpPr>
        <p:spPr>
          <a:xfrm>
            <a:off x="2389438" y="196805"/>
            <a:ext cx="7620844"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2026 ROCP Dates </a:t>
            </a:r>
          </a:p>
        </p:txBody>
      </p:sp>
      <p:sp>
        <p:nvSpPr>
          <p:cNvPr id="4" name="TextBox 3">
            <a:extLst>
              <a:ext uri="{FF2B5EF4-FFF2-40B4-BE49-F238E27FC236}">
                <a16:creationId xmlns:a16="http://schemas.microsoft.com/office/drawing/2014/main" id="{D61FEC8B-9032-FC72-078D-02BF70E95709}"/>
              </a:ext>
            </a:extLst>
          </p:cNvPr>
          <p:cNvSpPr txBox="1"/>
          <p:nvPr/>
        </p:nvSpPr>
        <p:spPr>
          <a:xfrm>
            <a:off x="558571" y="1678882"/>
            <a:ext cx="10750858" cy="3257174"/>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2800" b="1" dirty="0">
                <a:latin typeface="Avenir Medium" panose="02000503020000020003"/>
              </a:rPr>
              <a:t>Retiree Option Change Period (ROCP) Open &amp; Close Dates/Times</a:t>
            </a:r>
          </a:p>
          <a:p>
            <a:pPr>
              <a:lnSpc>
                <a:spcPct val="150000"/>
              </a:lnSpc>
            </a:pPr>
            <a:r>
              <a:rPr lang="en-US" sz="2800" dirty="0">
                <a:latin typeface="Avenir Medium" panose="02000503020000020003"/>
              </a:rPr>
              <a:t>	-SHBP Enrollment Portal </a:t>
            </a:r>
            <a:r>
              <a:rPr lang="en-US" sz="2800" u="sng" dirty="0">
                <a:solidFill>
                  <a:srgbClr val="0070C0"/>
                </a:solidFill>
                <a:latin typeface="Avenir Medium" panose="02000503020000020003"/>
              </a:rPr>
              <a:t>mySHBPga.adp.com</a:t>
            </a:r>
          </a:p>
          <a:p>
            <a:pPr marL="1371600" lvl="2" indent="-457200">
              <a:lnSpc>
                <a:spcPct val="150000"/>
              </a:lnSpc>
              <a:buFont typeface="Arial" panose="020B0604020202020204" pitchFamily="34" charset="0"/>
              <a:buChar char="•"/>
            </a:pPr>
            <a:r>
              <a:rPr lang="en-US" sz="2800" dirty="0">
                <a:latin typeface="Avenir Medium" panose="02000503020000020003"/>
              </a:rPr>
              <a:t>	Opens at 12 a.m. ET on October 20, 2025 </a:t>
            </a:r>
          </a:p>
          <a:p>
            <a:pPr marL="1371600" lvl="2" indent="-457200">
              <a:lnSpc>
                <a:spcPct val="150000"/>
              </a:lnSpc>
              <a:buFont typeface="Arial" panose="020B0604020202020204" pitchFamily="34" charset="0"/>
              <a:buChar char="•"/>
            </a:pPr>
            <a:r>
              <a:rPr lang="en-US" sz="2800" dirty="0">
                <a:latin typeface="Avenir Medium" panose="02000503020000020003"/>
              </a:rPr>
              <a:t>	Closes at 11:59 p.m. ET on November 7, 2025 </a:t>
            </a:r>
          </a:p>
          <a:p>
            <a:pPr>
              <a:lnSpc>
                <a:spcPct val="150000"/>
              </a:lnSpc>
            </a:pPr>
            <a:r>
              <a:rPr lang="en-US" sz="2800" dirty="0">
                <a:latin typeface="Avenir Medium" panose="02000503020000020003"/>
              </a:rPr>
              <a:t> </a:t>
            </a:r>
          </a:p>
        </p:txBody>
      </p:sp>
      <p:sp>
        <p:nvSpPr>
          <p:cNvPr id="5" name="Slide Number Placeholder 4">
            <a:extLst>
              <a:ext uri="{FF2B5EF4-FFF2-40B4-BE49-F238E27FC236}">
                <a16:creationId xmlns:a16="http://schemas.microsoft.com/office/drawing/2014/main" id="{7112E647-3D1B-352C-0C85-607E43B1E4CF}"/>
              </a:ext>
            </a:extLst>
          </p:cNvPr>
          <p:cNvSpPr>
            <a:spLocks noGrp="1"/>
          </p:cNvSpPr>
          <p:nvPr>
            <p:ph type="sldNum" sz="quarter" idx="12"/>
          </p:nvPr>
        </p:nvSpPr>
        <p:spPr>
          <a:xfrm>
            <a:off x="8865674" y="6492875"/>
            <a:ext cx="2743200" cy="365125"/>
          </a:xfrm>
        </p:spPr>
        <p:txBody>
          <a:bodyPr/>
          <a:lstStyle/>
          <a:p>
            <a:fld id="{914ECDDA-5576-1545-AD73-3A7ACD4CCB4B}" type="slidenum">
              <a:rPr lang="en-US" smtClean="0"/>
              <a:t>21</a:t>
            </a:fld>
            <a:endParaRPr lang="en-US" dirty="0"/>
          </a:p>
        </p:txBody>
      </p:sp>
    </p:spTree>
    <p:extLst>
      <p:ext uri="{BB962C8B-B14F-4D97-AF65-F5344CB8AC3E}">
        <p14:creationId xmlns:p14="http://schemas.microsoft.com/office/powerpoint/2010/main" val="2543225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964957"/>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7" name="Rectangle 46">
            <a:extLst>
              <a:ext uri="{FF2B5EF4-FFF2-40B4-BE49-F238E27FC236}">
                <a16:creationId xmlns:a16="http://schemas.microsoft.com/office/drawing/2014/main" id="{9B38F0D2-AA70-E393-B854-4690206E2B9C}"/>
              </a:ext>
            </a:extLst>
          </p:cNvPr>
          <p:cNvSpPr/>
          <p:nvPr/>
        </p:nvSpPr>
        <p:spPr>
          <a:xfrm>
            <a:off x="-4260" y="6484626"/>
            <a:ext cx="12192000" cy="373373"/>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6080CCEE-834C-F834-BB3B-72968560AF0A}"/>
              </a:ext>
            </a:extLst>
          </p:cNvPr>
          <p:cNvPicPr>
            <a:picLocks noChangeAspect="1"/>
          </p:cNvPicPr>
          <p:nvPr/>
        </p:nvPicPr>
        <p:blipFill>
          <a:blip r:embed="rId3"/>
          <a:stretch>
            <a:fillRect/>
          </a:stretch>
        </p:blipFill>
        <p:spPr>
          <a:xfrm>
            <a:off x="278885" y="448867"/>
            <a:ext cx="1479959" cy="341201"/>
          </a:xfrm>
          <a:prstGeom prst="rect">
            <a:avLst/>
          </a:prstGeom>
        </p:spPr>
      </p:pic>
      <p:sp>
        <p:nvSpPr>
          <p:cNvPr id="3" name="TextBox 2">
            <a:extLst>
              <a:ext uri="{FF2B5EF4-FFF2-40B4-BE49-F238E27FC236}">
                <a16:creationId xmlns:a16="http://schemas.microsoft.com/office/drawing/2014/main" id="{1A31E522-240C-3ACF-7E7F-F357167A1262}"/>
              </a:ext>
            </a:extLst>
          </p:cNvPr>
          <p:cNvSpPr txBox="1"/>
          <p:nvPr/>
        </p:nvSpPr>
        <p:spPr>
          <a:xfrm>
            <a:off x="1877983" y="189687"/>
            <a:ext cx="8508432" cy="1015663"/>
          </a:xfrm>
          <a:prstGeom prst="rect">
            <a:avLst/>
          </a:prstGeom>
          <a:noFill/>
        </p:spPr>
        <p:txBody>
          <a:bodyPr wrap="square" rtlCol="0">
            <a:spAutoFit/>
          </a:bodyPr>
          <a:lstStyle/>
          <a:p>
            <a:pPr algn="ctr"/>
            <a:r>
              <a:rPr lang="en-US" sz="3000" dirty="0">
                <a:solidFill>
                  <a:schemeClr val="bg1"/>
                </a:solidFill>
                <a:latin typeface="Avenir Medium" panose="02000503020000020003" pitchFamily="2" charset="0"/>
              </a:rPr>
              <a:t>2026 Retiree Option Change Period ROCP Information</a:t>
            </a:r>
          </a:p>
        </p:txBody>
      </p:sp>
      <p:sp>
        <p:nvSpPr>
          <p:cNvPr id="4" name="TextBox 3">
            <a:extLst>
              <a:ext uri="{FF2B5EF4-FFF2-40B4-BE49-F238E27FC236}">
                <a16:creationId xmlns:a16="http://schemas.microsoft.com/office/drawing/2014/main" id="{D61FEC8B-9032-FC72-078D-02BF70E95709}"/>
              </a:ext>
            </a:extLst>
          </p:cNvPr>
          <p:cNvSpPr txBox="1"/>
          <p:nvPr/>
        </p:nvSpPr>
        <p:spPr>
          <a:xfrm>
            <a:off x="219046" y="1632124"/>
            <a:ext cx="10750858" cy="4566635"/>
          </a:xfrm>
          <a:prstGeom prst="rect">
            <a:avLst/>
          </a:prstGeom>
          <a:noFill/>
        </p:spPr>
        <p:txBody>
          <a:bodyPr wrap="square" rtlCol="0">
            <a:spAutoFit/>
          </a:bodyPr>
          <a:lstStyle/>
          <a:p>
            <a:pPr marL="800100" lvl="1" indent="-342900" eaLnBrk="1" hangingPunct="1">
              <a:lnSpc>
                <a:spcPct val="80000"/>
              </a:lnSpc>
              <a:buFont typeface="Wingdings" panose="05000000000000000000" pitchFamily="2" charset="2"/>
              <a:buChar char="§"/>
            </a:pPr>
            <a:r>
              <a:rPr lang="en-US" sz="2400" b="1" kern="0" dirty="0">
                <a:latin typeface="Arial" panose="020B0604020202020204" pitchFamily="34" charset="0"/>
                <a:cs typeface="Arial" panose="020B0604020202020204" pitchFamily="34" charset="0"/>
              </a:rPr>
              <a:t>SHBP Member Services 800-610-1863 </a:t>
            </a:r>
          </a:p>
          <a:p>
            <a:pPr lvl="2" eaLnBrk="1" hangingPunct="1">
              <a:lnSpc>
                <a:spcPct val="80000"/>
              </a:lnSpc>
              <a:buFont typeface="Arial" panose="020B0604020202020204" pitchFamily="34" charset="0"/>
              <a:buChar char="•"/>
            </a:pPr>
            <a:r>
              <a:rPr lang="en-US" sz="2400" kern="0" dirty="0">
                <a:latin typeface="Arial" panose="020B0604020202020204" pitchFamily="34" charset="0"/>
                <a:cs typeface="Arial" panose="020B0604020202020204" pitchFamily="34" charset="0"/>
              </a:rPr>
              <a:t>Extended ROCP Hours: Monday – Friday 8:30 a.m. to 7:30 p.m. ET (normally to 5:00 p.m. ET) and Saturday 8:30 a.m. to 5:00 p.m.</a:t>
            </a:r>
          </a:p>
          <a:p>
            <a:pPr lvl="2" eaLnBrk="1" hangingPunct="1">
              <a:lnSpc>
                <a:spcPct val="80000"/>
              </a:lnSpc>
              <a:buFont typeface="Arial" panose="020B0604020202020204" pitchFamily="34" charset="0"/>
              <a:buChar char="•"/>
            </a:pPr>
            <a:endParaRPr lang="en-US" sz="2400" kern="0" dirty="0">
              <a:latin typeface="Arial" panose="020B0604020202020204" pitchFamily="34" charset="0"/>
              <a:cs typeface="Arial" panose="020B0604020202020204" pitchFamily="34" charset="0"/>
            </a:endParaRPr>
          </a:p>
          <a:p>
            <a:pPr marL="914400" lvl="2" indent="0" eaLnBrk="1" hangingPunct="1">
              <a:lnSpc>
                <a:spcPct val="80000"/>
              </a:lnSpc>
              <a:buNone/>
            </a:pPr>
            <a:endParaRPr lang="en-US" sz="2400" kern="0" dirty="0">
              <a:latin typeface="Arial" panose="020B0604020202020204" pitchFamily="34" charset="0"/>
              <a:cs typeface="Arial" panose="020B0604020202020204" pitchFamily="34" charset="0"/>
            </a:endParaRPr>
          </a:p>
          <a:p>
            <a:pPr marL="800100" lvl="1" indent="-342900" eaLnBrk="1" hangingPunct="1">
              <a:lnSpc>
                <a:spcPct val="80000"/>
              </a:lnSpc>
              <a:buFont typeface="Wingdings" panose="05000000000000000000" pitchFamily="2" charset="2"/>
              <a:buChar char="§"/>
            </a:pPr>
            <a:r>
              <a:rPr lang="en-US" sz="2400" b="1" kern="0" dirty="0">
                <a:latin typeface="Arial" panose="020B0604020202020204" pitchFamily="34" charset="0"/>
                <a:cs typeface="Arial" panose="020B0604020202020204" pitchFamily="34" charset="0"/>
              </a:rPr>
              <a:t>2026 Decision Guides were mailed in mid-September. </a:t>
            </a:r>
            <a:r>
              <a:rPr lang="en-US" sz="2400" kern="0" dirty="0">
                <a:latin typeface="Arial" panose="020B0604020202020204" pitchFamily="34" charset="0"/>
                <a:cs typeface="Arial" panose="020B0604020202020204" pitchFamily="34" charset="0"/>
              </a:rPr>
              <a:t>If you have not received this guide, please confirm SHBP has your correct mailing address by:</a:t>
            </a:r>
          </a:p>
          <a:p>
            <a:pPr lvl="2" eaLnBrk="1" hangingPunct="1">
              <a:lnSpc>
                <a:spcPct val="80000"/>
              </a:lnSpc>
              <a:buFont typeface="Arial" panose="020B0604020202020204" pitchFamily="34" charset="0"/>
              <a:buChar char="•"/>
            </a:pPr>
            <a:r>
              <a:rPr lang="en-US" sz="2400" kern="0" dirty="0">
                <a:latin typeface="Arial" panose="020B0604020202020204" pitchFamily="34" charset="0"/>
                <a:cs typeface="Arial" panose="020B0604020202020204" pitchFamily="34" charset="0"/>
              </a:rPr>
              <a:t>Logging into the SHBP Enrollment Portal at </a:t>
            </a:r>
            <a:r>
              <a:rPr lang="en-US" sz="2400" b="1" kern="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mySHBPga.adp.com</a:t>
            </a:r>
            <a:r>
              <a:rPr lang="en-US" sz="2400" b="1" kern="0" dirty="0">
                <a:solidFill>
                  <a:schemeClr val="accent1"/>
                </a:solidFill>
                <a:latin typeface="Arial" panose="020B0604020202020204" pitchFamily="34" charset="0"/>
                <a:cs typeface="Arial" panose="020B0604020202020204" pitchFamily="34" charset="0"/>
              </a:rPr>
              <a:t>  </a:t>
            </a:r>
            <a:r>
              <a:rPr lang="en-US" sz="2400" kern="0" dirty="0">
                <a:latin typeface="Arial" panose="020B0604020202020204" pitchFamily="34" charset="0"/>
                <a:cs typeface="Arial" panose="020B0604020202020204" pitchFamily="34" charset="0"/>
              </a:rPr>
              <a:t>or </a:t>
            </a:r>
          </a:p>
          <a:p>
            <a:pPr lvl="2" eaLnBrk="1" hangingPunct="1">
              <a:lnSpc>
                <a:spcPct val="80000"/>
              </a:lnSpc>
              <a:buFont typeface="Arial" panose="020B0604020202020204" pitchFamily="34" charset="0"/>
              <a:buChar char="•"/>
            </a:pPr>
            <a:r>
              <a:rPr lang="en-US" sz="2400" kern="0" dirty="0">
                <a:latin typeface="Arial" panose="020B0604020202020204" pitchFamily="34" charset="0"/>
                <a:cs typeface="Arial" panose="020B0604020202020204" pitchFamily="34" charset="0"/>
              </a:rPr>
              <a:t>Contacting SHBP Member Services at 800-610-1863</a:t>
            </a:r>
          </a:p>
          <a:p>
            <a:pPr lvl="2" eaLnBrk="1" hangingPunct="1">
              <a:lnSpc>
                <a:spcPct val="80000"/>
              </a:lnSpc>
              <a:buFont typeface="Arial" panose="020B0604020202020204" pitchFamily="34" charset="0"/>
              <a:buChar char="•"/>
            </a:pPr>
            <a:endParaRPr lang="en-US" sz="2400" kern="0" dirty="0">
              <a:latin typeface="Arial" panose="020B0604020202020204" pitchFamily="34" charset="0"/>
              <a:cs typeface="Arial" panose="020B0604020202020204" pitchFamily="34" charset="0"/>
            </a:endParaRPr>
          </a:p>
          <a:p>
            <a:pPr marL="800100" lvl="1" indent="-342900" eaLnBrk="1" hangingPunct="1">
              <a:buFont typeface="Wingdings" panose="05000000000000000000" pitchFamily="2" charset="2"/>
              <a:buChar char="§"/>
            </a:pPr>
            <a:r>
              <a:rPr lang="en-US" sz="2400" b="1" dirty="0">
                <a:latin typeface="Arial" panose="020B0604020202020204" pitchFamily="34" charset="0"/>
                <a:cs typeface="Arial" panose="020B0604020202020204" pitchFamily="34" charset="0"/>
              </a:rPr>
              <a:t>Retiree rates for Plan Year 2026 </a:t>
            </a:r>
            <a:r>
              <a:rPr lang="en-US" sz="2400" dirty="0">
                <a:latin typeface="Arial" panose="020B0604020202020204" pitchFamily="34" charset="0"/>
                <a:cs typeface="Arial" panose="020B0604020202020204" pitchFamily="34" charset="0"/>
              </a:rPr>
              <a:t>are on the SHBP website at </a:t>
            </a:r>
            <a:r>
              <a:rPr lang="en-US" sz="2400" b="1" u="sng" dirty="0">
                <a:solidFill>
                  <a:schemeClr val="accent1"/>
                </a:solidFill>
                <a:latin typeface="Arial" panose="020B0604020202020204" pitchFamily="34" charset="0"/>
                <a:cs typeface="Arial" panose="020B0604020202020204" pitchFamily="34" charset="0"/>
              </a:rPr>
              <a:t>shbp.georgia.gov/member-rates/retiree-rates</a:t>
            </a:r>
            <a:endParaRPr lang="en-US" sz="2400" b="1" kern="0" dirty="0">
              <a:solidFill>
                <a:schemeClr val="accent1"/>
              </a:solidFill>
              <a:latin typeface="Arial" panose="020B0604020202020204" pitchFamily="34" charset="0"/>
              <a:cs typeface="Arial" panose="020B0604020202020204" pitchFamily="34" charset="0"/>
            </a:endParaRPr>
          </a:p>
          <a:p>
            <a:pPr>
              <a:lnSpc>
                <a:spcPct val="150000"/>
              </a:lnSpc>
            </a:pPr>
            <a:r>
              <a:rPr lang="en-US" sz="2400" dirty="0">
                <a:latin typeface="Arial" panose="020B0604020202020204" pitchFamily="34" charset="0"/>
                <a:cs typeface="Arial" panose="020B0604020202020204" pitchFamily="34" charset="0"/>
              </a:rPr>
              <a:t> </a:t>
            </a:r>
          </a:p>
        </p:txBody>
      </p:sp>
      <p:sp>
        <p:nvSpPr>
          <p:cNvPr id="5" name="Slide Number Placeholder 4">
            <a:extLst>
              <a:ext uri="{FF2B5EF4-FFF2-40B4-BE49-F238E27FC236}">
                <a16:creationId xmlns:a16="http://schemas.microsoft.com/office/drawing/2014/main" id="{74498974-12AD-8695-1F50-02E02645D4EF}"/>
              </a:ext>
            </a:extLst>
          </p:cNvPr>
          <p:cNvSpPr>
            <a:spLocks noGrp="1"/>
          </p:cNvSpPr>
          <p:nvPr>
            <p:ph type="sldNum" sz="quarter" idx="12"/>
          </p:nvPr>
        </p:nvSpPr>
        <p:spPr>
          <a:xfrm>
            <a:off x="8714246" y="6457467"/>
            <a:ext cx="2743200" cy="365125"/>
          </a:xfrm>
        </p:spPr>
        <p:txBody>
          <a:bodyPr/>
          <a:lstStyle/>
          <a:p>
            <a:fld id="{914ECDDA-5576-1545-AD73-3A7ACD4CCB4B}" type="slidenum">
              <a:rPr lang="en-US" smtClean="0"/>
              <a:t>22</a:t>
            </a:fld>
            <a:endParaRPr lang="en-US" dirty="0"/>
          </a:p>
        </p:txBody>
      </p:sp>
    </p:spTree>
    <p:extLst>
      <p:ext uri="{BB962C8B-B14F-4D97-AF65-F5344CB8AC3E}">
        <p14:creationId xmlns:p14="http://schemas.microsoft.com/office/powerpoint/2010/main" val="1823589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39474" y="126996"/>
            <a:ext cx="10901290" cy="1009346"/>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7" name="Rectangle 46">
            <a:extLst>
              <a:ext uri="{FF2B5EF4-FFF2-40B4-BE49-F238E27FC236}">
                <a16:creationId xmlns:a16="http://schemas.microsoft.com/office/drawing/2014/main" id="{9B38F0D2-AA70-E393-B854-4690206E2B9C}"/>
              </a:ext>
            </a:extLst>
          </p:cNvPr>
          <p:cNvSpPr/>
          <p:nvPr/>
        </p:nvSpPr>
        <p:spPr>
          <a:xfrm>
            <a:off x="-4260" y="6484626"/>
            <a:ext cx="12192000" cy="373373"/>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6080CCEE-834C-F834-BB3B-72968560AF0A}"/>
              </a:ext>
            </a:extLst>
          </p:cNvPr>
          <p:cNvPicPr>
            <a:picLocks noChangeAspect="1"/>
          </p:cNvPicPr>
          <p:nvPr/>
        </p:nvPicPr>
        <p:blipFill>
          <a:blip r:embed="rId3"/>
          <a:stretch>
            <a:fillRect/>
          </a:stretch>
        </p:blipFill>
        <p:spPr>
          <a:xfrm>
            <a:off x="198566" y="421077"/>
            <a:ext cx="1648482" cy="380053"/>
          </a:xfrm>
          <a:prstGeom prst="rect">
            <a:avLst/>
          </a:prstGeom>
        </p:spPr>
      </p:pic>
      <p:sp>
        <p:nvSpPr>
          <p:cNvPr id="3" name="TextBox 2">
            <a:extLst>
              <a:ext uri="{FF2B5EF4-FFF2-40B4-BE49-F238E27FC236}">
                <a16:creationId xmlns:a16="http://schemas.microsoft.com/office/drawing/2014/main" id="{1A31E522-240C-3ACF-7E7F-F357167A1262}"/>
              </a:ext>
            </a:extLst>
          </p:cNvPr>
          <p:cNvSpPr txBox="1"/>
          <p:nvPr/>
        </p:nvSpPr>
        <p:spPr>
          <a:xfrm>
            <a:off x="3331194" y="196805"/>
            <a:ext cx="4881885" cy="1077218"/>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What Happens If I Do Not Take-Action during ROCP?</a:t>
            </a:r>
          </a:p>
        </p:txBody>
      </p:sp>
      <p:sp>
        <p:nvSpPr>
          <p:cNvPr id="4" name="TextBox 3">
            <a:extLst>
              <a:ext uri="{FF2B5EF4-FFF2-40B4-BE49-F238E27FC236}">
                <a16:creationId xmlns:a16="http://schemas.microsoft.com/office/drawing/2014/main" id="{D61FEC8B-9032-FC72-078D-02BF70E95709}"/>
              </a:ext>
            </a:extLst>
          </p:cNvPr>
          <p:cNvSpPr txBox="1"/>
          <p:nvPr/>
        </p:nvSpPr>
        <p:spPr>
          <a:xfrm>
            <a:off x="198569" y="1638875"/>
            <a:ext cx="11853957" cy="3831305"/>
          </a:xfrm>
          <a:prstGeom prst="rect">
            <a:avLst/>
          </a:prstGeom>
          <a:noFill/>
        </p:spPr>
        <p:txBody>
          <a:bodyPr wrap="square" rtlCol="0">
            <a:spAutoFit/>
          </a:bodyPr>
          <a:lstStyle/>
          <a:p>
            <a:pPr marL="457200" indent="-457200">
              <a:buFont typeface="Arial" panose="020B0604020202020204" pitchFamily="34" charset="0"/>
              <a:buChar char="•"/>
            </a:pPr>
            <a:r>
              <a:rPr lang="en-US" sz="2600" dirty="0">
                <a:latin typeface="Avenir Medium" panose="02000503020000020003"/>
              </a:rPr>
              <a:t>This year's Retiree Option Change Period (ROCP) is a “Passive Enrollment“ for Medicare Advantage members. </a:t>
            </a:r>
          </a:p>
          <a:p>
            <a:pPr marL="457200" indent="-457200">
              <a:buFont typeface="Arial" panose="020B0604020202020204" pitchFamily="34" charset="0"/>
              <a:buChar char="•"/>
            </a:pPr>
            <a:endParaRPr lang="en-US" sz="2600" dirty="0">
              <a:latin typeface="Avenir Medium" panose="02000503020000020003"/>
            </a:endParaRPr>
          </a:p>
          <a:p>
            <a:pPr marL="457200" indent="-457200">
              <a:buFont typeface="Arial" panose="020B0604020202020204" pitchFamily="34" charset="0"/>
              <a:buChar char="•"/>
            </a:pPr>
            <a:r>
              <a:rPr lang="en-US" sz="2600" dirty="0">
                <a:latin typeface="Avenir Medium" panose="02000503020000020003"/>
              </a:rPr>
              <a:t>Medicare Advantage retirees will remain with their same MA Plan option if they do not take-action. </a:t>
            </a:r>
          </a:p>
          <a:p>
            <a:pPr marL="457200" indent="-457200">
              <a:buFont typeface="Arial" panose="020B0604020202020204" pitchFamily="34" charset="0"/>
              <a:buChar char="•"/>
            </a:pPr>
            <a:endParaRPr lang="en-US" sz="2600" dirty="0">
              <a:latin typeface="Avenir Medium" panose="02000503020000020003"/>
            </a:endParaRPr>
          </a:p>
          <a:p>
            <a:pPr marL="457200" indent="-457200">
              <a:buFont typeface="Arial" panose="020B0604020202020204" pitchFamily="34" charset="0"/>
              <a:buChar char="•"/>
            </a:pPr>
            <a:r>
              <a:rPr lang="en-US" sz="2600" dirty="0">
                <a:latin typeface="Avenir Medium" panose="02000503020000020003"/>
              </a:rPr>
              <a:t>Pre 65 non-Medicare Advantage retirees will remain with their same Plan option if they do not take-action.</a:t>
            </a:r>
          </a:p>
          <a:p>
            <a:pPr algn="ctr">
              <a:lnSpc>
                <a:spcPct val="150000"/>
              </a:lnSpc>
            </a:pPr>
            <a:endParaRPr lang="en-US" sz="2600" dirty="0">
              <a:latin typeface="Avenir Medium" panose="02000503020000020003"/>
            </a:endParaRPr>
          </a:p>
        </p:txBody>
      </p:sp>
      <p:sp>
        <p:nvSpPr>
          <p:cNvPr id="5" name="Slide Number Placeholder 4">
            <a:extLst>
              <a:ext uri="{FF2B5EF4-FFF2-40B4-BE49-F238E27FC236}">
                <a16:creationId xmlns:a16="http://schemas.microsoft.com/office/drawing/2014/main" id="{4C2AF068-E4D4-AE21-8271-1CE3C0E578DE}"/>
              </a:ext>
            </a:extLst>
          </p:cNvPr>
          <p:cNvSpPr>
            <a:spLocks noGrp="1"/>
          </p:cNvSpPr>
          <p:nvPr>
            <p:ph type="sldNum" sz="quarter" idx="12"/>
          </p:nvPr>
        </p:nvSpPr>
        <p:spPr>
          <a:xfrm>
            <a:off x="8708319" y="6456146"/>
            <a:ext cx="2743200" cy="365125"/>
          </a:xfrm>
        </p:spPr>
        <p:txBody>
          <a:bodyPr/>
          <a:lstStyle/>
          <a:p>
            <a:fld id="{914ECDDA-5576-1545-AD73-3A7ACD4CCB4B}" type="slidenum">
              <a:rPr lang="en-US" smtClean="0"/>
              <a:t>23</a:t>
            </a:fld>
            <a:endParaRPr lang="en-US" dirty="0"/>
          </a:p>
        </p:txBody>
      </p:sp>
    </p:spTree>
    <p:extLst>
      <p:ext uri="{BB962C8B-B14F-4D97-AF65-F5344CB8AC3E}">
        <p14:creationId xmlns:p14="http://schemas.microsoft.com/office/powerpoint/2010/main" val="3899811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7709467" y="464460"/>
            <a:ext cx="3873699" cy="5950857"/>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499074" y="1179161"/>
            <a:ext cx="3651177" cy="1324459"/>
          </a:xfrm>
        </p:spPr>
        <p:txBody>
          <a:bodyPr>
            <a:noAutofit/>
          </a:bodyPr>
          <a:lstStyle/>
          <a:p>
            <a:pPr algn="l"/>
            <a:r>
              <a:rPr lang="en-US" sz="4000" dirty="0">
                <a:latin typeface="Avenir Medium" panose="02000503020000020003" pitchFamily="2" charset="0"/>
                <a:cs typeface="Arial Nova" panose="020F0502020204030204" pitchFamily="34" charset="0"/>
              </a:rPr>
              <a:t>Our Mission</a:t>
            </a:r>
          </a:p>
        </p:txBody>
      </p:sp>
      <p:sp>
        <p:nvSpPr>
          <p:cNvPr id="3" name="Subtitle 2">
            <a:extLst>
              <a:ext uri="{FF2B5EF4-FFF2-40B4-BE49-F238E27FC236}">
                <a16:creationId xmlns:a16="http://schemas.microsoft.com/office/drawing/2014/main" id="{7515EC30-F0F0-7A5F-671D-DF18169AC8E9}"/>
              </a:ext>
            </a:extLst>
          </p:cNvPr>
          <p:cNvSpPr>
            <a:spLocks noGrp="1"/>
          </p:cNvSpPr>
          <p:nvPr>
            <p:ph type="subTitle" idx="1"/>
          </p:nvPr>
        </p:nvSpPr>
        <p:spPr>
          <a:xfrm>
            <a:off x="546698" y="2757885"/>
            <a:ext cx="6994311" cy="3298025"/>
          </a:xfrm>
        </p:spPr>
        <p:txBody>
          <a:bodyPr>
            <a:noAutofit/>
          </a:bodyPr>
          <a:lstStyle/>
          <a:p>
            <a:pPr>
              <a:lnSpc>
                <a:spcPct val="150000"/>
              </a:lnSpc>
            </a:pPr>
            <a:r>
              <a:rPr lang="en-US" dirty="0">
                <a:latin typeface="Arial" panose="020B0604020202020204" pitchFamily="34" charset="0"/>
                <a:cs typeface="Arial" panose="020B0604020202020204" pitchFamily="34" charset="0"/>
              </a:rPr>
              <a:t>The mission of the Department of Community Health is to provide access to affordable, quality health care to Georgians through effective planning, purchasing, and oversight.</a:t>
            </a:r>
          </a:p>
          <a:p>
            <a:pPr>
              <a:lnSpc>
                <a:spcPct val="150000"/>
              </a:lnSpc>
            </a:pPr>
            <a:r>
              <a:rPr lang="en-US" sz="2800" i="1" dirty="0">
                <a:latin typeface="Arial" panose="020B0604020202020204" pitchFamily="34" charset="0"/>
                <a:cs typeface="Arial" panose="020B0604020202020204" pitchFamily="34" charset="0"/>
              </a:rPr>
              <a:t>We are dedicated to A Healthy Georgia.</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51" y="232127"/>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1" y="6055909"/>
            <a:ext cx="1159987" cy="718811"/>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1" y="232123"/>
            <a:ext cx="1159987" cy="718811"/>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pic>
        <p:nvPicPr>
          <p:cNvPr id="9" name="Picture 8" descr="A group of people clapping hands&#10;&#10;Description automatically generated">
            <a:extLst>
              <a:ext uri="{FF2B5EF4-FFF2-40B4-BE49-F238E27FC236}">
                <a16:creationId xmlns:a16="http://schemas.microsoft.com/office/drawing/2014/main" id="{1C8AF4CC-3B50-7B82-E47F-7790061DFB3D}"/>
              </a:ext>
            </a:extLst>
          </p:cNvPr>
          <p:cNvPicPr>
            <a:picLocks noChangeAspect="1"/>
          </p:cNvPicPr>
          <p:nvPr/>
        </p:nvPicPr>
        <p:blipFill>
          <a:blip r:embed="rId4"/>
          <a:stretch>
            <a:fillRect/>
          </a:stretch>
        </p:blipFill>
        <p:spPr>
          <a:xfrm>
            <a:off x="7708542" y="2158832"/>
            <a:ext cx="3873697" cy="2585271"/>
          </a:xfrm>
          <a:prstGeom prst="rect">
            <a:avLst/>
          </a:prstGeom>
        </p:spPr>
      </p:pic>
      <p:sp>
        <p:nvSpPr>
          <p:cNvPr id="7" name="Slide Number Placeholder 6">
            <a:extLst>
              <a:ext uri="{FF2B5EF4-FFF2-40B4-BE49-F238E27FC236}">
                <a16:creationId xmlns:a16="http://schemas.microsoft.com/office/drawing/2014/main" id="{90885CFE-A54A-FA63-B654-D3880F6D6B11}"/>
              </a:ext>
            </a:extLst>
          </p:cNvPr>
          <p:cNvSpPr>
            <a:spLocks noGrp="1"/>
          </p:cNvSpPr>
          <p:nvPr>
            <p:ph type="sldNum" sz="quarter" idx="12"/>
          </p:nvPr>
        </p:nvSpPr>
        <p:spPr/>
        <p:txBody>
          <a:bodyPr/>
          <a:lstStyle/>
          <a:p>
            <a:fld id="{914ECDDA-5576-1545-AD73-3A7ACD4CCB4B}" type="slidenum">
              <a:rPr lang="en-US" smtClean="0"/>
              <a:t>24</a:t>
            </a:fld>
            <a:endParaRPr lang="en-US" dirty="0"/>
          </a:p>
        </p:txBody>
      </p:sp>
    </p:spTree>
    <p:extLst>
      <p:ext uri="{BB962C8B-B14F-4D97-AF65-F5344CB8AC3E}">
        <p14:creationId xmlns:p14="http://schemas.microsoft.com/office/powerpoint/2010/main" val="508074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a:spLocks noGrp="1" noRot="1" noMove="1" noResize="1" noEditPoints="1" noAdjustHandles="1" noChangeArrowheads="1" noChangeShapeType="1"/>
          </p:cNvSpPr>
          <p:nvPr/>
        </p:nvSpPr>
        <p:spPr>
          <a:xfrm>
            <a:off x="7709467" y="304803"/>
            <a:ext cx="3873699" cy="6270171"/>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Grp="1" noRot="1" noChangeAspect="1" noMove="1" noResize="1" noEditPoints="1" noAdjustHandles="1" noChangeArrowheads="1" noChangeShapeType="1" noCrop="1"/>
          </p:cNvPicPr>
          <p:nvPr/>
        </p:nvPicPr>
        <p:blipFill>
          <a:blip r:embed="rId3"/>
          <a:stretch>
            <a:fillRect/>
          </a:stretch>
        </p:blipFill>
        <p:spPr>
          <a:xfrm>
            <a:off x="2832545" y="445915"/>
            <a:ext cx="3167331" cy="730923"/>
          </a:xfrm>
          <a:prstGeom prst="rect">
            <a:avLst/>
          </a:prstGeom>
        </p:spPr>
      </p:pic>
      <p:pic>
        <p:nvPicPr>
          <p:cNvPr id="4" name="Picture 3" descr="A group of children throwing paper planes&#10;&#10;Description automatically generated">
            <a:extLst>
              <a:ext uri="{FF2B5EF4-FFF2-40B4-BE49-F238E27FC236}">
                <a16:creationId xmlns:a16="http://schemas.microsoft.com/office/drawing/2014/main" id="{434DC863-F9BD-746F-0F76-7391B90569D0}"/>
              </a:ext>
            </a:extLst>
          </p:cNvPr>
          <p:cNvPicPr>
            <a:picLocks noGrp="1" noRot="1" noChangeAspect="1" noMove="1" noResize="1" noEditPoints="1" noAdjustHandles="1" noChangeArrowheads="1" noChangeShapeType="1" noCrop="1"/>
          </p:cNvPicPr>
          <p:nvPr/>
        </p:nvPicPr>
        <p:blipFill>
          <a:blip r:embed="rId4"/>
          <a:stretch>
            <a:fillRect/>
          </a:stretch>
        </p:blipFill>
        <p:spPr>
          <a:xfrm>
            <a:off x="7709467" y="2142787"/>
            <a:ext cx="3873699" cy="2584249"/>
          </a:xfrm>
          <a:prstGeom prst="rect">
            <a:avLst/>
          </a:prstGeom>
        </p:spPr>
      </p:pic>
      <p:grpSp>
        <p:nvGrpSpPr>
          <p:cNvPr id="6" name="Group 5">
            <a:extLst>
              <a:ext uri="{FF2B5EF4-FFF2-40B4-BE49-F238E27FC236}">
                <a16:creationId xmlns:a16="http://schemas.microsoft.com/office/drawing/2014/main" id="{DBDFC6EC-72E6-36F1-C0C7-6FC5982BA53E}"/>
              </a:ext>
            </a:extLst>
          </p:cNvPr>
          <p:cNvGrpSpPr>
            <a:grpSpLocks noGrp="1" noUngrp="1" noRot="1" noMove="1" noResize="1"/>
          </p:cNvGrpSpPr>
          <p:nvPr/>
        </p:nvGrpSpPr>
        <p:grpSpPr>
          <a:xfrm>
            <a:off x="281403" y="282333"/>
            <a:ext cx="1305701" cy="1075455"/>
            <a:chOff x="11141618" y="1367972"/>
            <a:chExt cx="892624" cy="768488"/>
          </a:xfrm>
        </p:grpSpPr>
        <p:cxnSp>
          <p:nvCxnSpPr>
            <p:cNvPr id="7" name="Straight Connector 6">
              <a:extLst>
                <a:ext uri="{FF2B5EF4-FFF2-40B4-BE49-F238E27FC236}">
                  <a16:creationId xmlns:a16="http://schemas.microsoft.com/office/drawing/2014/main" id="{8C31447D-EDAD-7022-CF7A-3885C8988DA3}"/>
                </a:ext>
              </a:extLst>
            </p:cNvPr>
            <p:cNvCxnSpPr>
              <a:cxnSpLocks noGrp="1" noRot="1" noMove="1" noResize="1" noEditPoints="1" noAdjustHandles="1" noChangeArrowheads="1" noChangeShapeType="1"/>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378ED3DB-3B94-2548-0EC1-4D65C8084814}"/>
                </a:ext>
              </a:extLst>
            </p:cNvPr>
            <p:cNvCxnSpPr>
              <a:cxnSpLocks noGrp="1" noRot="1" noMove="1" noResize="1" noEditPoints="1" noAdjustHandles="1" noChangeArrowheads="1" noChangeShapeType="1"/>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580B323C-742B-BB25-ADB8-623F0A7A2F54}"/>
                </a:ext>
              </a:extLst>
            </p:cNvPr>
            <p:cNvCxnSpPr>
              <a:cxnSpLocks noGrp="1" noRot="1" noMove="1" noResize="1" noEditPoints="1" noAdjustHandles="1" noChangeArrowheads="1" noChangeShapeType="1"/>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A8E3DBD0-8958-6574-AB0C-D6CCF94C4C41}"/>
                </a:ext>
              </a:extLst>
            </p:cNvPr>
            <p:cNvCxnSpPr>
              <a:cxnSpLocks noGrp="1" noRot="1" noMove="1" noResize="1" noEditPoints="1" noAdjustHandles="1" noChangeArrowheads="1" noChangeShapeType="1"/>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2A667A45-3383-0322-003D-26FA4F4AD635}"/>
                </a:ext>
              </a:extLst>
            </p:cNvPr>
            <p:cNvCxnSpPr>
              <a:cxnSpLocks noGrp="1" noRot="1" noMove="1" noResize="1" noEditPoints="1" noAdjustHandles="1" noChangeArrowheads="1" noChangeShapeType="1"/>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B0412498-2A58-3845-4AA2-D56065DFDCDC}"/>
                </a:ext>
              </a:extLst>
            </p:cNvPr>
            <p:cNvCxnSpPr>
              <a:cxnSpLocks noGrp="1" noRot="1" noMove="1" noResize="1" noEditPoints="1" noAdjustHandles="1" noChangeArrowheads="1" noChangeShapeType="1"/>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AE8EBB10-C480-813E-08C8-32292281C875}"/>
                </a:ext>
              </a:extLst>
            </p:cNvPr>
            <p:cNvCxnSpPr>
              <a:cxnSpLocks noGrp="1" noRot="1" noMove="1" noResize="1" noEditPoints="1" noAdjustHandles="1" noChangeArrowheads="1" noChangeShapeType="1"/>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4" name="Group 23">
            <a:extLst>
              <a:ext uri="{FF2B5EF4-FFF2-40B4-BE49-F238E27FC236}">
                <a16:creationId xmlns:a16="http://schemas.microsoft.com/office/drawing/2014/main" id="{0EECC34A-3162-DB2D-5BD8-DD3CB076C870}"/>
              </a:ext>
            </a:extLst>
          </p:cNvPr>
          <p:cNvGrpSpPr>
            <a:grpSpLocks noGrp="1" noUngrp="1" noRot="1" noMove="1" noResize="1"/>
          </p:cNvGrpSpPr>
          <p:nvPr/>
        </p:nvGrpSpPr>
        <p:grpSpPr>
          <a:xfrm>
            <a:off x="261072" y="5518422"/>
            <a:ext cx="1308808" cy="1055151"/>
            <a:chOff x="11141618" y="1367972"/>
            <a:chExt cx="892624" cy="768488"/>
          </a:xfrm>
        </p:grpSpPr>
        <p:cxnSp>
          <p:nvCxnSpPr>
            <p:cNvPr id="25" name="Straight Connector 24">
              <a:extLst>
                <a:ext uri="{FF2B5EF4-FFF2-40B4-BE49-F238E27FC236}">
                  <a16:creationId xmlns:a16="http://schemas.microsoft.com/office/drawing/2014/main" id="{4F0FEB1E-8AEC-E058-FDDE-7916A3F5BD94}"/>
                </a:ext>
              </a:extLst>
            </p:cNvPr>
            <p:cNvCxnSpPr>
              <a:cxnSpLocks noGrp="1" noRot="1" noMove="1" noResize="1" noEditPoints="1" noAdjustHandles="1" noChangeArrowheads="1" noChangeShapeType="1"/>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58DF938F-B464-ACB1-3EC0-73023E7B77F1}"/>
                </a:ext>
              </a:extLst>
            </p:cNvPr>
            <p:cNvCxnSpPr>
              <a:cxnSpLocks noGrp="1" noRot="1" noMove="1" noResize="1" noEditPoints="1" noAdjustHandles="1" noChangeArrowheads="1" noChangeShapeType="1"/>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AC9DDC0E-1CA9-B8B9-7062-97B24EBCCEC4}"/>
                </a:ext>
              </a:extLst>
            </p:cNvPr>
            <p:cNvCxnSpPr>
              <a:cxnSpLocks noGrp="1" noRot="1" noMove="1" noResize="1" noEditPoints="1" noAdjustHandles="1" noChangeArrowheads="1" noChangeShapeType="1"/>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88D9FC00-5983-48B5-13BC-4EF350168EC2}"/>
                </a:ext>
              </a:extLst>
            </p:cNvPr>
            <p:cNvCxnSpPr>
              <a:cxnSpLocks noGrp="1" noRot="1" noMove="1" noResize="1" noEditPoints="1" noAdjustHandles="1" noChangeArrowheads="1" noChangeShapeType="1"/>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126FE19-9A9E-30EB-AB3E-759E11843E2B}"/>
                </a:ext>
              </a:extLst>
            </p:cNvPr>
            <p:cNvCxnSpPr>
              <a:cxnSpLocks noGrp="1" noRot="1" noMove="1" noResize="1" noEditPoints="1" noAdjustHandles="1" noChangeArrowheads="1" noChangeShapeType="1"/>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DF4D7610-B2E2-116A-4F2E-799FF069D2BF}"/>
                </a:ext>
              </a:extLst>
            </p:cNvPr>
            <p:cNvCxnSpPr>
              <a:cxnSpLocks noGrp="1" noRot="1" noMove="1" noResize="1" noEditPoints="1" noAdjustHandles="1" noChangeArrowheads="1" noChangeShapeType="1"/>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14DE2B45-6FD8-1ECA-6B88-EE20D916C230}"/>
                </a:ext>
              </a:extLst>
            </p:cNvPr>
            <p:cNvCxnSpPr>
              <a:cxnSpLocks noGrp="1" noRot="1" noMove="1" noResize="1" noEditPoints="1" noAdjustHandles="1" noChangeArrowheads="1" noChangeShapeType="1"/>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5" name="Title 14">
            <a:extLst>
              <a:ext uri="{FF2B5EF4-FFF2-40B4-BE49-F238E27FC236}">
                <a16:creationId xmlns:a16="http://schemas.microsoft.com/office/drawing/2014/main" id="{96553130-C656-658F-034D-7485E24CBAFF}"/>
              </a:ext>
            </a:extLst>
          </p:cNvPr>
          <p:cNvSpPr>
            <a:spLocks noGrp="1"/>
          </p:cNvSpPr>
          <p:nvPr>
            <p:ph type="ctrTitle"/>
          </p:nvPr>
        </p:nvSpPr>
        <p:spPr>
          <a:xfrm>
            <a:off x="1512781" y="2784913"/>
            <a:ext cx="5806858" cy="1288173"/>
          </a:xfrm>
        </p:spPr>
        <p:txBody>
          <a:bodyPr>
            <a:noAutofit/>
          </a:bodyPr>
          <a:lstStyle/>
          <a:p>
            <a:r>
              <a:rPr lang="en-US" sz="3600" b="1" dirty="0"/>
              <a:t>THANK YOU! </a:t>
            </a:r>
            <a:br>
              <a:rPr lang="en-US" sz="3600" b="1" dirty="0"/>
            </a:br>
            <a:r>
              <a:rPr lang="en-US" sz="3600" b="1" dirty="0"/>
              <a:t>QUESTIONS / COMMENTS?</a:t>
            </a:r>
          </a:p>
        </p:txBody>
      </p:sp>
      <p:sp>
        <p:nvSpPr>
          <p:cNvPr id="2" name="Slide Number Placeholder 1">
            <a:extLst>
              <a:ext uri="{FF2B5EF4-FFF2-40B4-BE49-F238E27FC236}">
                <a16:creationId xmlns:a16="http://schemas.microsoft.com/office/drawing/2014/main" id="{03CF32CC-6846-DD65-CD02-1DFA2239A5D4}"/>
              </a:ext>
            </a:extLst>
          </p:cNvPr>
          <p:cNvSpPr>
            <a:spLocks noGrp="1"/>
          </p:cNvSpPr>
          <p:nvPr>
            <p:ph type="sldNum" sz="quarter" idx="12"/>
          </p:nvPr>
        </p:nvSpPr>
        <p:spPr/>
        <p:txBody>
          <a:bodyPr/>
          <a:lstStyle/>
          <a:p>
            <a:fld id="{914ECDDA-5576-1545-AD73-3A7ACD4CCB4B}" type="slidenum">
              <a:rPr lang="en-US" smtClean="0"/>
              <a:t>25</a:t>
            </a:fld>
            <a:endParaRPr lang="en-US" dirty="0"/>
          </a:p>
        </p:txBody>
      </p:sp>
    </p:spTree>
    <p:extLst>
      <p:ext uri="{BB962C8B-B14F-4D97-AF65-F5344CB8AC3E}">
        <p14:creationId xmlns:p14="http://schemas.microsoft.com/office/powerpoint/2010/main" val="3169732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90" y="126997"/>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389439" y="196808"/>
            <a:ext cx="7620844" cy="584775"/>
          </a:xfrm>
          <a:prstGeom prst="rect">
            <a:avLst/>
          </a:prstGeom>
          <a:noFill/>
        </p:spPr>
        <p:txBody>
          <a:bodyPr wrap="square" rtlCol="0">
            <a:spAutoFit/>
          </a:bodyPr>
          <a:lstStyle/>
          <a:p>
            <a:pPr algn="ctr"/>
            <a:r>
              <a:rPr lang="en-US" sz="3200" b="1" dirty="0">
                <a:solidFill>
                  <a:schemeClr val="bg1"/>
                </a:solidFill>
                <a:latin typeface="Avenir Medium" panose="02000503020000020003" pitchFamily="2" charset="0"/>
              </a:rPr>
              <a:t>AGENDA </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6" name="TextBox 35">
            <a:extLst>
              <a:ext uri="{FF2B5EF4-FFF2-40B4-BE49-F238E27FC236}">
                <a16:creationId xmlns:a16="http://schemas.microsoft.com/office/drawing/2014/main" id="{628C23EA-13DC-EFEB-5C35-CFA936275BB1}"/>
              </a:ext>
            </a:extLst>
          </p:cNvPr>
          <p:cNvSpPr txBox="1"/>
          <p:nvPr/>
        </p:nvSpPr>
        <p:spPr>
          <a:xfrm>
            <a:off x="148190" y="1039979"/>
            <a:ext cx="13289281" cy="4524315"/>
          </a:xfrm>
          <a:prstGeom prst="rect">
            <a:avLst/>
          </a:prstGeom>
          <a:noFill/>
        </p:spPr>
        <p:txBody>
          <a:bodyPr wrap="square" rtlCol="0">
            <a:spAutoFit/>
          </a:bodyPr>
          <a:lstStyle/>
          <a:p>
            <a:pPr marL="457200" indent="-457200">
              <a:buFont typeface="Arial" panose="020B0604020202020204" pitchFamily="34" charset="0"/>
              <a:buChar char="•"/>
              <a:defRPr/>
            </a:pPr>
            <a:r>
              <a:rPr lang="en-US" sz="2400" dirty="0">
                <a:latin typeface="Arial" panose="020B0604020202020204" pitchFamily="34" charset="0"/>
                <a:cs typeface="Arial" panose="020B0604020202020204" pitchFamily="34" charset="0"/>
              </a:rPr>
              <a:t>Accomplishments During 2025</a:t>
            </a:r>
          </a:p>
          <a:p>
            <a:pPr marL="457200" indent="-4572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400" dirty="0">
                <a:latin typeface="Arial" panose="020B0604020202020204" pitchFamily="34" charset="0"/>
                <a:cs typeface="Arial" panose="020B0604020202020204" pitchFamily="34" charset="0"/>
              </a:rPr>
              <a:t>SHBP Membership Overview</a:t>
            </a:r>
          </a:p>
          <a:p>
            <a:pPr marL="457200" indent="-4572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400" dirty="0">
                <a:latin typeface="Arial" panose="020B0604020202020204" pitchFamily="34" charset="0"/>
                <a:cs typeface="Arial" panose="020B0604020202020204" pitchFamily="34" charset="0"/>
              </a:rPr>
              <a:t>Plan Overview and Historical Trends</a:t>
            </a:r>
          </a:p>
          <a:p>
            <a:pPr marL="457200" indent="-4572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400" dirty="0">
                <a:latin typeface="Arial" panose="020B0604020202020204" pitchFamily="34" charset="0"/>
                <a:cs typeface="Arial" panose="020B0604020202020204" pitchFamily="34" charset="0"/>
              </a:rPr>
              <a:t>Recommendation for 2026 </a:t>
            </a:r>
          </a:p>
          <a:p>
            <a:pPr marL="857250" lvl="1" indent="-457200">
              <a:buFont typeface="Arial Narrow" panose="020B0606020202030204" pitchFamily="34" charset="0"/>
              <a:buChar char="–"/>
              <a:defRPr/>
            </a:pPr>
            <a:r>
              <a:rPr lang="en-US" sz="2400" dirty="0">
                <a:latin typeface="Arial" panose="020B0604020202020204" pitchFamily="34" charset="0"/>
                <a:cs typeface="Arial" panose="020B0604020202020204" pitchFamily="34" charset="0"/>
              </a:rPr>
              <a:t>Plan Options </a:t>
            </a:r>
          </a:p>
          <a:p>
            <a:pPr marL="857250" lvl="1" indent="-457200">
              <a:buFont typeface="Arial Narrow" panose="020B0606020202030204" pitchFamily="34" charset="0"/>
              <a:buChar char="–"/>
              <a:defRPr/>
            </a:pPr>
            <a:r>
              <a:rPr lang="en-US" sz="2400" dirty="0">
                <a:latin typeface="Arial" panose="020B0604020202020204" pitchFamily="34" charset="0"/>
                <a:cs typeface="Arial" panose="020B0604020202020204" pitchFamily="34" charset="0"/>
              </a:rPr>
              <a:t>Plan Designs</a:t>
            </a:r>
          </a:p>
          <a:p>
            <a:pPr marL="857250" lvl="1" indent="-457200">
              <a:buFont typeface="Arial Narrow" panose="020B0606020202030204" pitchFamily="34" charset="0"/>
              <a:buChar char="–"/>
              <a:defRPr/>
            </a:pPr>
            <a:r>
              <a:rPr lang="en-US" sz="2400" dirty="0">
                <a:latin typeface="Arial" panose="020B0604020202020204" pitchFamily="34" charset="0"/>
                <a:cs typeface="Arial" panose="020B0604020202020204" pitchFamily="34" charset="0"/>
              </a:rPr>
              <a:t>Member Premiums</a:t>
            </a:r>
          </a:p>
          <a:p>
            <a:pPr marL="400050" lvl="1">
              <a:defRP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400" dirty="0">
                <a:latin typeface="Arial" panose="020B0604020202020204" pitchFamily="34" charset="0"/>
                <a:cs typeface="Arial" panose="020B0604020202020204" pitchFamily="34" charset="0"/>
              </a:rPr>
              <a:t>Open Enrollment for Plan Year 2026</a:t>
            </a:r>
          </a:p>
        </p:txBody>
      </p:sp>
      <p:sp>
        <p:nvSpPr>
          <p:cNvPr id="47" name="Rectangle 46">
            <a:extLst>
              <a:ext uri="{FF2B5EF4-FFF2-40B4-BE49-F238E27FC236}">
                <a16:creationId xmlns:a16="http://schemas.microsoft.com/office/drawing/2014/main" id="{9B38F0D2-AA70-E393-B854-4690206E2B9C}"/>
              </a:ext>
            </a:extLst>
          </p:cNvPr>
          <p:cNvSpPr/>
          <p:nvPr/>
        </p:nvSpPr>
        <p:spPr>
          <a:xfrm>
            <a:off x="-4260" y="6484626"/>
            <a:ext cx="12192000" cy="373373"/>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6080CCEE-834C-F834-BB3B-72968560AF0A}"/>
              </a:ext>
            </a:extLst>
          </p:cNvPr>
          <p:cNvPicPr>
            <a:picLocks noChangeAspect="1"/>
          </p:cNvPicPr>
          <p:nvPr/>
        </p:nvPicPr>
        <p:blipFill>
          <a:blip r:embed="rId3"/>
          <a:stretch>
            <a:fillRect/>
          </a:stretch>
        </p:blipFill>
        <p:spPr>
          <a:xfrm>
            <a:off x="285585" y="230426"/>
            <a:ext cx="2536459" cy="584775"/>
          </a:xfrm>
          <a:prstGeom prst="rect">
            <a:avLst/>
          </a:prstGeom>
        </p:spPr>
      </p:pic>
    </p:spTree>
    <p:extLst>
      <p:ext uri="{BB962C8B-B14F-4D97-AF65-F5344CB8AC3E}">
        <p14:creationId xmlns:p14="http://schemas.microsoft.com/office/powerpoint/2010/main" val="1017627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ign&#10;&#10;Description automatically generated">
            <a:extLst>
              <a:ext uri="{FF2B5EF4-FFF2-40B4-BE49-F238E27FC236}">
                <a16:creationId xmlns:a16="http://schemas.microsoft.com/office/drawing/2014/main" id="{09F5F743-92FB-B507-054F-A9E03F0F3F90}"/>
              </a:ext>
            </a:extLst>
          </p:cNvPr>
          <p:cNvPicPr>
            <a:picLocks noGrp="1" noRot="1" noChangeAspect="1" noMove="1" noResize="1" noEditPoints="1" noAdjustHandles="1" noChangeArrowheads="1" noChangeShapeType="1" noCrop="1"/>
          </p:cNvPicPr>
          <p:nvPr/>
        </p:nvPicPr>
        <p:blipFill>
          <a:blip r:embed="rId3"/>
          <a:stretch>
            <a:fillRect/>
          </a:stretch>
        </p:blipFill>
        <p:spPr>
          <a:xfrm>
            <a:off x="3193790" y="5096908"/>
            <a:ext cx="4655164" cy="1073237"/>
          </a:xfrm>
          <a:prstGeom prst="rect">
            <a:avLst/>
          </a:prstGeom>
        </p:spPr>
      </p:pic>
      <p:pic>
        <p:nvPicPr>
          <p:cNvPr id="6" name="Picture 5">
            <a:extLst>
              <a:ext uri="{FF2B5EF4-FFF2-40B4-BE49-F238E27FC236}">
                <a16:creationId xmlns:a16="http://schemas.microsoft.com/office/drawing/2014/main" id="{67962D61-A339-4ED4-B2AE-6F3631A897F4}"/>
              </a:ext>
            </a:extLst>
          </p:cNvPr>
          <p:cNvPicPr>
            <a:picLocks noGrp="1" noRot="1" noChangeAspect="1" noMove="1" noResize="1" noEditPoints="1" noAdjustHandles="1" noChangeArrowheads="1" noChangeShapeType="1" noCrop="1"/>
          </p:cNvPicPr>
          <p:nvPr/>
        </p:nvPicPr>
        <p:blipFill>
          <a:blip r:embed="rId4"/>
          <a:stretch>
            <a:fillRect/>
          </a:stretch>
        </p:blipFill>
        <p:spPr>
          <a:xfrm>
            <a:off x="2582065" y="1436977"/>
            <a:ext cx="6309512" cy="3659931"/>
          </a:xfrm>
          <a:prstGeom prst="rect">
            <a:avLst/>
          </a:prstGeom>
        </p:spPr>
      </p:pic>
      <p:sp>
        <p:nvSpPr>
          <p:cNvPr id="4" name="Rectangle 3">
            <a:extLst>
              <a:ext uri="{FF2B5EF4-FFF2-40B4-BE49-F238E27FC236}">
                <a16:creationId xmlns:a16="http://schemas.microsoft.com/office/drawing/2014/main" id="{A897ADA3-E5EE-78A7-4C03-F8D9B9F10B30}"/>
              </a:ext>
            </a:extLst>
          </p:cNvPr>
          <p:cNvSpPr>
            <a:spLocks noGrp="1" noRot="1" noMove="1" noResize="1" noEditPoints="1" noAdjustHandles="1" noChangeArrowheads="1" noChangeShapeType="1"/>
          </p:cNvSpPr>
          <p:nvPr/>
        </p:nvSpPr>
        <p:spPr>
          <a:xfrm>
            <a:off x="0" y="1"/>
            <a:ext cx="12192000" cy="6878868"/>
          </a:xfrm>
          <a:prstGeom prst="rect">
            <a:avLst/>
          </a:prstGeom>
          <a:solidFill>
            <a:schemeClr val="accent5">
              <a:lumMod val="50000"/>
              <a:alpha val="75294"/>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76B4A331-1E07-FB75-CC25-5801E3611688}"/>
              </a:ext>
            </a:extLst>
          </p:cNvPr>
          <p:cNvGrpSpPr>
            <a:grpSpLocks noGrp="1" noUngrp="1" noRot="1" noMove="1" noResize="1"/>
          </p:cNvGrpSpPr>
          <p:nvPr/>
        </p:nvGrpSpPr>
        <p:grpSpPr>
          <a:xfrm>
            <a:off x="208377" y="225628"/>
            <a:ext cx="1159987" cy="1059357"/>
            <a:chOff x="5806121" y="5776504"/>
            <a:chExt cx="1159987" cy="1059357"/>
          </a:xfrm>
        </p:grpSpPr>
        <p:cxnSp>
          <p:nvCxnSpPr>
            <p:cNvPr id="25" name="Straight Connector 24">
              <a:extLst>
                <a:ext uri="{FF2B5EF4-FFF2-40B4-BE49-F238E27FC236}">
                  <a16:creationId xmlns:a16="http://schemas.microsoft.com/office/drawing/2014/main" id="{7DFADB77-4EA3-6EDE-BC2A-CBA96D7F3A26}"/>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1081AF-43EE-7ACA-133E-E896C2C9E5E2}"/>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B7B7A7-9029-1A9F-B432-E87034CBEFB1}"/>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90C236-719E-9A69-C4E0-88BBACD064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3E8C65-F4E6-1FBA-207B-D58A5B4D2CB3}"/>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A6FF9C-B722-2FDE-AB25-D8F7CAF10C89}"/>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8B22D1-03E1-D633-ECAA-0D052595EDC1}"/>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A00743-A173-2DCC-724B-07740500A7F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3970347-5833-D6F6-2F43-EDCCB7AE831C}"/>
              </a:ext>
            </a:extLst>
          </p:cNvPr>
          <p:cNvGrpSpPr>
            <a:grpSpLocks noGrp="1" noUngrp="1" noRot="1" noMove="1" noResize="1"/>
          </p:cNvGrpSpPr>
          <p:nvPr/>
        </p:nvGrpSpPr>
        <p:grpSpPr>
          <a:xfrm>
            <a:off x="10748249" y="5681796"/>
            <a:ext cx="1159987" cy="1059357"/>
            <a:chOff x="5806121" y="5776504"/>
            <a:chExt cx="1159987" cy="1059357"/>
          </a:xfrm>
        </p:grpSpPr>
        <p:cxnSp>
          <p:nvCxnSpPr>
            <p:cNvPr id="7" name="Straight Connector 6">
              <a:extLst>
                <a:ext uri="{FF2B5EF4-FFF2-40B4-BE49-F238E27FC236}">
                  <a16:creationId xmlns:a16="http://schemas.microsoft.com/office/drawing/2014/main" id="{1C6552F2-35FF-06CF-522C-82F6C86D84D5}"/>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1A7E2F-0C9A-C947-E276-0B74F3F91651}"/>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77B192-FE2E-E471-B565-79041EAFF197}"/>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9D8167-42A6-8D36-2E45-1428307E0B3B}"/>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C8CF25-1E09-2ADA-E59C-EA722125143F}"/>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A85302F-958F-9669-A049-EB90CDEC43AA}"/>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779FCC-DD9A-E1C0-FF98-FB455FC41A93}"/>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2C92C-EEF5-AA5C-DE0B-FB3EA421790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 name="AutoShape 2">
            <a:extLst>
              <a:ext uri="{FF2B5EF4-FFF2-40B4-BE49-F238E27FC236}">
                <a16:creationId xmlns:a16="http://schemas.microsoft.com/office/drawing/2014/main" id="{7D957B45-C534-00C4-BE52-93C9E2ADD309}"/>
              </a:ext>
            </a:extLst>
          </p:cNvPr>
          <p:cNvSpPr>
            <a:spLocks noGrp="1" noRot="1" noChangeAspect="1" noMove="1" noResize="1" noEditPoints="1" noAdjustHandles="1" noChangeArrowheads="1" noChangeShapeType="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CE60E8A2-DA9B-A51B-5281-4BCA93E7A168}"/>
              </a:ext>
            </a:extLst>
          </p:cNvPr>
          <p:cNvSpPr txBox="1">
            <a:spLocks noGrp="1" noRot="1" noMove="1" noResize="1" noEditPoints="1" noAdjustHandles="1" noChangeArrowheads="1" noChangeShapeType="1"/>
          </p:cNvSpPr>
          <p:nvPr/>
        </p:nvSpPr>
        <p:spPr>
          <a:xfrm>
            <a:off x="3432250" y="442255"/>
            <a:ext cx="492846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Accomplishments During 2025</a:t>
            </a:r>
          </a:p>
        </p:txBody>
      </p:sp>
      <p:pic>
        <p:nvPicPr>
          <p:cNvPr id="3" name="Picture 95" descr="PPT_2011_collage">
            <a:extLst>
              <a:ext uri="{FF2B5EF4-FFF2-40B4-BE49-F238E27FC236}">
                <a16:creationId xmlns:a16="http://schemas.microsoft.com/office/drawing/2014/main" id="{BA681967-EFCA-6FF2-E2BB-47A5B5670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 t="-540" r="-36" b="-540"/>
          <a:stretch/>
        </p:blipFill>
        <p:spPr bwMode="auto">
          <a:xfrm>
            <a:off x="208378" y="1879671"/>
            <a:ext cx="11751913" cy="299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03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90" y="126997"/>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887121" y="196806"/>
            <a:ext cx="5861435"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Accomplishments During 2025</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3" y="182571"/>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3" y="6719737"/>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10">
            <a:extLst>
              <a:ext uri="{FF2B5EF4-FFF2-40B4-BE49-F238E27FC236}">
                <a16:creationId xmlns:a16="http://schemas.microsoft.com/office/drawing/2014/main" id="{79890A69-343F-6409-AA24-C12EF202A99E}"/>
              </a:ext>
            </a:extLst>
          </p:cNvPr>
          <p:cNvSpPr>
            <a:spLocks noGrp="1"/>
          </p:cNvSpPr>
          <p:nvPr>
            <p:ph type="subTitle" idx="1"/>
          </p:nvPr>
        </p:nvSpPr>
        <p:spPr>
          <a:xfrm>
            <a:off x="373118" y="1039979"/>
            <a:ext cx="11235757" cy="5538313"/>
          </a:xfrm>
        </p:spPr>
        <p:txBody>
          <a:bodyPr>
            <a:normAutofit lnSpcReduction="10000"/>
          </a:bodyPr>
          <a:lstStyle/>
          <a:p>
            <a:pPr marL="457189" indent="-457189" algn="l">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Implemented new Medicare Advantage contracts with Anthem and UHC through Plan Year 2029</a:t>
            </a:r>
          </a:p>
          <a:p>
            <a:pPr algn="l">
              <a:lnSpc>
                <a:spcPct val="100000"/>
              </a:lnSpc>
            </a:pPr>
            <a:endParaRPr lang="en-US" dirty="0">
              <a:latin typeface="Arial" panose="020B0604020202020204" pitchFamily="34" charset="0"/>
              <a:cs typeface="Arial" panose="020B0604020202020204" pitchFamily="34" charset="0"/>
            </a:endParaRPr>
          </a:p>
          <a:p>
            <a:pPr marL="457189" indent="-457189" algn="l">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Implementation of Hello Heart Pilot Project – Hypertension Program</a:t>
            </a:r>
          </a:p>
          <a:p>
            <a:pPr marL="914378" lvl="1" indent="-457189" algn="l">
              <a:lnSpc>
                <a:spcPct val="1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Enrolled 4,000 members (includes non-MA retirees) in ~90 rural counties</a:t>
            </a:r>
          </a:p>
          <a:p>
            <a:pPr marL="457189" indent="-457189" algn="l">
              <a:lnSpc>
                <a:spcPct val="10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189" indent="-457189" algn="l">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Implementation of Virta Health Pilot Project – Diabetes Reversal</a:t>
            </a:r>
          </a:p>
          <a:p>
            <a:pPr marL="914378" lvl="1" indent="-457189" algn="l">
              <a:lnSpc>
                <a:spcPct val="1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6,000 - member cohort (includes non-MA retirees)</a:t>
            </a:r>
          </a:p>
          <a:p>
            <a:pPr marL="914378" lvl="1" indent="-457189" algn="l">
              <a:lnSpc>
                <a:spcPct val="1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Enrollments beginning October 2025</a:t>
            </a:r>
          </a:p>
          <a:p>
            <a:pPr marL="914378" lvl="1" indent="-457189" algn="l">
              <a:lnSpc>
                <a:spcPct val="100000"/>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189" indent="-457189" algn="l">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Released Pharmacy Benefit Manager (PBM) Invitation for Proposal (IFP) for commercial plans with a targeted completion in the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quarter of 2026 and an award with an effective date of 1/1/27</a:t>
            </a:r>
          </a:p>
          <a:p>
            <a:pPr marL="457189" indent="-457189" algn="l">
              <a:lnSpc>
                <a:spcPct val="100000"/>
              </a:lnSpc>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6"/>
            <a:ext cx="2536459" cy="584775"/>
          </a:xfrm>
          <a:prstGeom prst="rect">
            <a:avLst/>
          </a:prstGeom>
        </p:spPr>
      </p:pic>
      <p:sp>
        <p:nvSpPr>
          <p:cNvPr id="3" name="Slide Number Placeholder 6">
            <a:extLst>
              <a:ext uri="{FF2B5EF4-FFF2-40B4-BE49-F238E27FC236}">
                <a16:creationId xmlns:a16="http://schemas.microsoft.com/office/drawing/2014/main" id="{5706576B-DA81-92F0-5FFF-AAFA5FDD14C1}"/>
              </a:ext>
            </a:extLst>
          </p:cNvPr>
          <p:cNvSpPr>
            <a:spLocks noGrp="1"/>
          </p:cNvSpPr>
          <p:nvPr>
            <p:ph type="sldNum" sz="quarter" idx="12"/>
          </p:nvPr>
        </p:nvSpPr>
        <p:spPr>
          <a:xfrm>
            <a:off x="8610600" y="6015882"/>
            <a:ext cx="2743200" cy="365125"/>
          </a:xfrm>
        </p:spPr>
        <p:txBody>
          <a:bodyPr/>
          <a:lstStyle/>
          <a:p>
            <a:fld id="{914ECDDA-5576-1545-AD73-3A7ACD4CCB4B}" type="slidenum">
              <a:rPr lang="en-US" smtClean="0"/>
              <a:t>5</a:t>
            </a:fld>
            <a:endParaRPr lang="en-US" dirty="0"/>
          </a:p>
        </p:txBody>
      </p:sp>
    </p:spTree>
    <p:extLst>
      <p:ext uri="{BB962C8B-B14F-4D97-AF65-F5344CB8AC3E}">
        <p14:creationId xmlns:p14="http://schemas.microsoft.com/office/powerpoint/2010/main" val="3761738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ign&#10;&#10;Description automatically generated">
            <a:extLst>
              <a:ext uri="{FF2B5EF4-FFF2-40B4-BE49-F238E27FC236}">
                <a16:creationId xmlns:a16="http://schemas.microsoft.com/office/drawing/2014/main" id="{09F5F743-92FB-B507-054F-A9E03F0F3F90}"/>
              </a:ext>
            </a:extLst>
          </p:cNvPr>
          <p:cNvPicPr>
            <a:picLocks noGrp="1" noRot="1" noChangeAspect="1" noMove="1" noResize="1" noEditPoints="1" noAdjustHandles="1" noChangeArrowheads="1" noChangeShapeType="1" noCrop="1"/>
          </p:cNvPicPr>
          <p:nvPr/>
        </p:nvPicPr>
        <p:blipFill>
          <a:blip r:embed="rId3"/>
          <a:stretch>
            <a:fillRect/>
          </a:stretch>
        </p:blipFill>
        <p:spPr>
          <a:xfrm>
            <a:off x="3193790" y="5096908"/>
            <a:ext cx="4655164" cy="1073237"/>
          </a:xfrm>
          <a:prstGeom prst="rect">
            <a:avLst/>
          </a:prstGeom>
        </p:spPr>
      </p:pic>
      <p:pic>
        <p:nvPicPr>
          <p:cNvPr id="6" name="Picture 5">
            <a:extLst>
              <a:ext uri="{FF2B5EF4-FFF2-40B4-BE49-F238E27FC236}">
                <a16:creationId xmlns:a16="http://schemas.microsoft.com/office/drawing/2014/main" id="{67962D61-A339-4ED4-B2AE-6F3631A897F4}"/>
              </a:ext>
            </a:extLst>
          </p:cNvPr>
          <p:cNvPicPr>
            <a:picLocks noGrp="1" noRot="1" noChangeAspect="1" noMove="1" noResize="1" noEditPoints="1" noAdjustHandles="1" noChangeArrowheads="1" noChangeShapeType="1" noCrop="1"/>
          </p:cNvPicPr>
          <p:nvPr/>
        </p:nvPicPr>
        <p:blipFill>
          <a:blip r:embed="rId4"/>
          <a:stretch>
            <a:fillRect/>
          </a:stretch>
        </p:blipFill>
        <p:spPr>
          <a:xfrm>
            <a:off x="2582065" y="1436977"/>
            <a:ext cx="6309512" cy="3659931"/>
          </a:xfrm>
          <a:prstGeom prst="rect">
            <a:avLst/>
          </a:prstGeom>
        </p:spPr>
      </p:pic>
      <p:sp>
        <p:nvSpPr>
          <p:cNvPr id="4" name="Rectangle 3">
            <a:extLst>
              <a:ext uri="{FF2B5EF4-FFF2-40B4-BE49-F238E27FC236}">
                <a16:creationId xmlns:a16="http://schemas.microsoft.com/office/drawing/2014/main" id="{A897ADA3-E5EE-78A7-4C03-F8D9B9F10B30}"/>
              </a:ext>
            </a:extLst>
          </p:cNvPr>
          <p:cNvSpPr>
            <a:spLocks noGrp="1" noRot="1" noMove="1" noResize="1" noEditPoints="1" noAdjustHandles="1" noChangeArrowheads="1" noChangeShapeType="1"/>
          </p:cNvSpPr>
          <p:nvPr/>
        </p:nvSpPr>
        <p:spPr>
          <a:xfrm>
            <a:off x="0" y="1"/>
            <a:ext cx="12192000" cy="6878868"/>
          </a:xfrm>
          <a:prstGeom prst="rect">
            <a:avLst/>
          </a:prstGeom>
          <a:solidFill>
            <a:schemeClr val="accent5">
              <a:lumMod val="50000"/>
              <a:alpha val="75294"/>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76B4A331-1E07-FB75-CC25-5801E3611688}"/>
              </a:ext>
            </a:extLst>
          </p:cNvPr>
          <p:cNvGrpSpPr>
            <a:grpSpLocks noGrp="1" noUngrp="1" noRot="1" noMove="1" noResize="1"/>
          </p:cNvGrpSpPr>
          <p:nvPr/>
        </p:nvGrpSpPr>
        <p:grpSpPr>
          <a:xfrm>
            <a:off x="208377" y="225628"/>
            <a:ext cx="1159987" cy="1059357"/>
            <a:chOff x="5806121" y="5776504"/>
            <a:chExt cx="1159987" cy="1059357"/>
          </a:xfrm>
        </p:grpSpPr>
        <p:cxnSp>
          <p:nvCxnSpPr>
            <p:cNvPr id="25" name="Straight Connector 24">
              <a:extLst>
                <a:ext uri="{FF2B5EF4-FFF2-40B4-BE49-F238E27FC236}">
                  <a16:creationId xmlns:a16="http://schemas.microsoft.com/office/drawing/2014/main" id="{7DFADB77-4EA3-6EDE-BC2A-CBA96D7F3A26}"/>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1081AF-43EE-7ACA-133E-E896C2C9E5E2}"/>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B7B7A7-9029-1A9F-B432-E87034CBEFB1}"/>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90C236-719E-9A69-C4E0-88BBACD064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3E8C65-F4E6-1FBA-207B-D58A5B4D2CB3}"/>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A6FF9C-B722-2FDE-AB25-D8F7CAF10C89}"/>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8B22D1-03E1-D633-ECAA-0D052595EDC1}"/>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A00743-A173-2DCC-724B-07740500A7F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3970347-5833-D6F6-2F43-EDCCB7AE831C}"/>
              </a:ext>
            </a:extLst>
          </p:cNvPr>
          <p:cNvGrpSpPr>
            <a:grpSpLocks noGrp="1" noUngrp="1" noRot="1" noMove="1" noResize="1"/>
          </p:cNvGrpSpPr>
          <p:nvPr/>
        </p:nvGrpSpPr>
        <p:grpSpPr>
          <a:xfrm>
            <a:off x="10748249" y="5681796"/>
            <a:ext cx="1159987" cy="1059357"/>
            <a:chOff x="5806121" y="5776504"/>
            <a:chExt cx="1159987" cy="1059357"/>
          </a:xfrm>
        </p:grpSpPr>
        <p:cxnSp>
          <p:nvCxnSpPr>
            <p:cNvPr id="7" name="Straight Connector 6">
              <a:extLst>
                <a:ext uri="{FF2B5EF4-FFF2-40B4-BE49-F238E27FC236}">
                  <a16:creationId xmlns:a16="http://schemas.microsoft.com/office/drawing/2014/main" id="{1C6552F2-35FF-06CF-522C-82F6C86D84D5}"/>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1A7E2F-0C9A-C947-E276-0B74F3F91651}"/>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77B192-FE2E-E471-B565-79041EAFF197}"/>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9D8167-42A6-8D36-2E45-1428307E0B3B}"/>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C8CF25-1E09-2ADA-E59C-EA722125143F}"/>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A85302F-958F-9669-A049-EB90CDEC43AA}"/>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779FCC-DD9A-E1C0-FF98-FB455FC41A93}"/>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2C92C-EEF5-AA5C-DE0B-FB3EA421790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 name="AutoShape 2">
            <a:extLst>
              <a:ext uri="{FF2B5EF4-FFF2-40B4-BE49-F238E27FC236}">
                <a16:creationId xmlns:a16="http://schemas.microsoft.com/office/drawing/2014/main" id="{7D957B45-C534-00C4-BE52-93C9E2ADD309}"/>
              </a:ext>
            </a:extLst>
          </p:cNvPr>
          <p:cNvSpPr>
            <a:spLocks noGrp="1" noRot="1" noChangeAspect="1" noMove="1" noResize="1" noEditPoints="1" noAdjustHandles="1" noChangeArrowheads="1" noChangeShapeType="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CE60E8A2-DA9B-A51B-5281-4BCA93E7A168}"/>
              </a:ext>
            </a:extLst>
          </p:cNvPr>
          <p:cNvSpPr txBox="1">
            <a:spLocks noGrp="1" noRot="1" noMove="1" noResize="1" noEditPoints="1" noAdjustHandles="1" noChangeArrowheads="1" noChangeShapeType="1"/>
          </p:cNvSpPr>
          <p:nvPr/>
        </p:nvSpPr>
        <p:spPr>
          <a:xfrm>
            <a:off x="3432250" y="442255"/>
            <a:ext cx="492846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SHBP Membership Overview</a:t>
            </a:r>
          </a:p>
        </p:txBody>
      </p:sp>
      <p:pic>
        <p:nvPicPr>
          <p:cNvPr id="3" name="Picture 95" descr="PPT_2011_collage">
            <a:extLst>
              <a:ext uri="{FF2B5EF4-FFF2-40B4-BE49-F238E27FC236}">
                <a16:creationId xmlns:a16="http://schemas.microsoft.com/office/drawing/2014/main" id="{BA681967-EFCA-6FF2-E2BB-47A5B5670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 t="-540" r="-36" b="-540"/>
          <a:stretch/>
        </p:blipFill>
        <p:spPr bwMode="auto">
          <a:xfrm>
            <a:off x="208378" y="1879671"/>
            <a:ext cx="11751913" cy="299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404ED5B2-9462-3AE9-DF20-92669FB76669}"/>
              </a:ext>
            </a:extLst>
          </p:cNvPr>
          <p:cNvSpPr>
            <a:spLocks noGrp="1"/>
          </p:cNvSpPr>
          <p:nvPr>
            <p:ph type="sldNum" sz="quarter" idx="12"/>
          </p:nvPr>
        </p:nvSpPr>
        <p:spPr/>
        <p:txBody>
          <a:bodyPr/>
          <a:lstStyle/>
          <a:p>
            <a:fld id="{914ECDDA-5576-1545-AD73-3A7ACD4CCB4B}" type="slidenum">
              <a:rPr lang="en-US" smtClean="0"/>
              <a:t>6</a:t>
            </a:fld>
            <a:endParaRPr lang="en-US" dirty="0"/>
          </a:p>
        </p:txBody>
      </p:sp>
    </p:spTree>
    <p:extLst>
      <p:ext uri="{BB962C8B-B14F-4D97-AF65-F5344CB8AC3E}">
        <p14:creationId xmlns:p14="http://schemas.microsoft.com/office/powerpoint/2010/main" val="179327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941560" y="203215"/>
            <a:ext cx="5861434"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2025 Membership Overview</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5"/>
            <a:ext cx="2536459" cy="584774"/>
          </a:xfrm>
          <a:prstGeom prst="rect">
            <a:avLst/>
          </a:prstGeom>
        </p:spPr>
      </p:pic>
      <p:graphicFrame>
        <p:nvGraphicFramePr>
          <p:cNvPr id="10" name="Content Placeholder 6">
            <a:extLst>
              <a:ext uri="{FF2B5EF4-FFF2-40B4-BE49-F238E27FC236}">
                <a16:creationId xmlns:a16="http://schemas.microsoft.com/office/drawing/2014/main" id="{A4BB4FC3-2898-7BE9-E014-FF785C26279E}"/>
              </a:ext>
            </a:extLst>
          </p:cNvPr>
          <p:cNvGraphicFramePr>
            <a:graphicFrameLocks/>
          </p:cNvGraphicFramePr>
          <p:nvPr/>
        </p:nvGraphicFramePr>
        <p:xfrm>
          <a:off x="528406" y="1190890"/>
          <a:ext cx="5066069" cy="51471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9">
            <a:extLst>
              <a:ext uri="{FF2B5EF4-FFF2-40B4-BE49-F238E27FC236}">
                <a16:creationId xmlns:a16="http://schemas.microsoft.com/office/drawing/2014/main" id="{29B4D6A1-A616-A97B-E2EF-63ABCBF77D67}"/>
              </a:ext>
            </a:extLst>
          </p:cNvPr>
          <p:cNvGraphicFramePr>
            <a:graphicFrameLocks/>
          </p:cNvGraphicFramePr>
          <p:nvPr/>
        </p:nvGraphicFramePr>
        <p:xfrm>
          <a:off x="6095999" y="1169645"/>
          <a:ext cx="5066068" cy="49542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389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941560" y="203215"/>
            <a:ext cx="5861434"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2025 Membership By Plan Option</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5"/>
            <a:ext cx="2536459" cy="584774"/>
          </a:xfrm>
          <a:prstGeom prst="rect">
            <a:avLst/>
          </a:prstGeom>
        </p:spPr>
      </p:pic>
      <p:graphicFrame>
        <p:nvGraphicFramePr>
          <p:cNvPr id="10" name="Content Placeholder 6">
            <a:extLst>
              <a:ext uri="{FF2B5EF4-FFF2-40B4-BE49-F238E27FC236}">
                <a16:creationId xmlns:a16="http://schemas.microsoft.com/office/drawing/2014/main" id="{EE1AE1AB-49EF-EF04-7204-467D7B81CDCE}"/>
              </a:ext>
            </a:extLst>
          </p:cNvPr>
          <p:cNvGraphicFramePr>
            <a:graphicFrameLocks/>
          </p:cNvGraphicFramePr>
          <p:nvPr/>
        </p:nvGraphicFramePr>
        <p:xfrm>
          <a:off x="1122948" y="1489413"/>
          <a:ext cx="4038600" cy="46783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5">
            <a:extLst>
              <a:ext uri="{FF2B5EF4-FFF2-40B4-BE49-F238E27FC236}">
                <a16:creationId xmlns:a16="http://schemas.microsoft.com/office/drawing/2014/main" id="{8FC6D59E-4524-3B64-1093-675432D2E953}"/>
              </a:ext>
            </a:extLst>
          </p:cNvPr>
          <p:cNvGraphicFramePr>
            <a:graphicFrameLocks/>
          </p:cNvGraphicFramePr>
          <p:nvPr/>
        </p:nvGraphicFramePr>
        <p:xfrm>
          <a:off x="5861112" y="1489413"/>
          <a:ext cx="4038600" cy="46783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62376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ign&#10;&#10;Description automatically generated">
            <a:extLst>
              <a:ext uri="{FF2B5EF4-FFF2-40B4-BE49-F238E27FC236}">
                <a16:creationId xmlns:a16="http://schemas.microsoft.com/office/drawing/2014/main" id="{09F5F743-92FB-B507-054F-A9E03F0F3F90}"/>
              </a:ext>
            </a:extLst>
          </p:cNvPr>
          <p:cNvPicPr>
            <a:picLocks noGrp="1" noRot="1" noChangeAspect="1" noMove="1" noResize="1" noEditPoints="1" noAdjustHandles="1" noChangeArrowheads="1" noChangeShapeType="1" noCrop="1"/>
          </p:cNvPicPr>
          <p:nvPr/>
        </p:nvPicPr>
        <p:blipFill>
          <a:blip r:embed="rId3"/>
          <a:stretch>
            <a:fillRect/>
          </a:stretch>
        </p:blipFill>
        <p:spPr>
          <a:xfrm>
            <a:off x="3193790" y="5096908"/>
            <a:ext cx="4655164" cy="1073237"/>
          </a:xfrm>
          <a:prstGeom prst="rect">
            <a:avLst/>
          </a:prstGeom>
        </p:spPr>
      </p:pic>
      <p:pic>
        <p:nvPicPr>
          <p:cNvPr id="6" name="Picture 5">
            <a:extLst>
              <a:ext uri="{FF2B5EF4-FFF2-40B4-BE49-F238E27FC236}">
                <a16:creationId xmlns:a16="http://schemas.microsoft.com/office/drawing/2014/main" id="{67962D61-A339-4ED4-B2AE-6F3631A897F4}"/>
              </a:ext>
            </a:extLst>
          </p:cNvPr>
          <p:cNvPicPr>
            <a:picLocks noGrp="1" noRot="1" noChangeAspect="1" noMove="1" noResize="1" noEditPoints="1" noAdjustHandles="1" noChangeArrowheads="1" noChangeShapeType="1" noCrop="1"/>
          </p:cNvPicPr>
          <p:nvPr/>
        </p:nvPicPr>
        <p:blipFill>
          <a:blip r:embed="rId4"/>
          <a:stretch>
            <a:fillRect/>
          </a:stretch>
        </p:blipFill>
        <p:spPr>
          <a:xfrm>
            <a:off x="2582065" y="1436977"/>
            <a:ext cx="6309512" cy="3659931"/>
          </a:xfrm>
          <a:prstGeom prst="rect">
            <a:avLst/>
          </a:prstGeom>
        </p:spPr>
      </p:pic>
      <p:sp>
        <p:nvSpPr>
          <p:cNvPr id="4" name="Rectangle 3">
            <a:extLst>
              <a:ext uri="{FF2B5EF4-FFF2-40B4-BE49-F238E27FC236}">
                <a16:creationId xmlns:a16="http://schemas.microsoft.com/office/drawing/2014/main" id="{A897ADA3-E5EE-78A7-4C03-F8D9B9F10B30}"/>
              </a:ext>
            </a:extLst>
          </p:cNvPr>
          <p:cNvSpPr>
            <a:spLocks noGrp="1" noRot="1" noMove="1" noResize="1" noEditPoints="1" noAdjustHandles="1" noChangeArrowheads="1" noChangeShapeType="1"/>
          </p:cNvSpPr>
          <p:nvPr/>
        </p:nvSpPr>
        <p:spPr>
          <a:xfrm>
            <a:off x="0" y="1"/>
            <a:ext cx="12192000" cy="6878868"/>
          </a:xfrm>
          <a:prstGeom prst="rect">
            <a:avLst/>
          </a:prstGeom>
          <a:solidFill>
            <a:schemeClr val="accent5">
              <a:lumMod val="50000"/>
              <a:alpha val="75294"/>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76B4A331-1E07-FB75-CC25-5801E3611688}"/>
              </a:ext>
            </a:extLst>
          </p:cNvPr>
          <p:cNvGrpSpPr>
            <a:grpSpLocks noGrp="1" noUngrp="1" noRot="1" noMove="1" noResize="1"/>
          </p:cNvGrpSpPr>
          <p:nvPr/>
        </p:nvGrpSpPr>
        <p:grpSpPr>
          <a:xfrm>
            <a:off x="208377" y="225628"/>
            <a:ext cx="1159987" cy="1059357"/>
            <a:chOff x="5806121" y="5776504"/>
            <a:chExt cx="1159987" cy="1059357"/>
          </a:xfrm>
        </p:grpSpPr>
        <p:cxnSp>
          <p:nvCxnSpPr>
            <p:cNvPr id="25" name="Straight Connector 24">
              <a:extLst>
                <a:ext uri="{FF2B5EF4-FFF2-40B4-BE49-F238E27FC236}">
                  <a16:creationId xmlns:a16="http://schemas.microsoft.com/office/drawing/2014/main" id="{7DFADB77-4EA3-6EDE-BC2A-CBA96D7F3A26}"/>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1081AF-43EE-7ACA-133E-E896C2C9E5E2}"/>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B7B7A7-9029-1A9F-B432-E87034CBEFB1}"/>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90C236-719E-9A69-C4E0-88BBACD064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3E8C65-F4E6-1FBA-207B-D58A5B4D2CB3}"/>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A6FF9C-B722-2FDE-AB25-D8F7CAF10C89}"/>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8B22D1-03E1-D633-ECAA-0D052595EDC1}"/>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A00743-A173-2DCC-724B-07740500A7F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3970347-5833-D6F6-2F43-EDCCB7AE831C}"/>
              </a:ext>
            </a:extLst>
          </p:cNvPr>
          <p:cNvGrpSpPr>
            <a:grpSpLocks noGrp="1" noUngrp="1" noRot="1" noMove="1" noResize="1"/>
          </p:cNvGrpSpPr>
          <p:nvPr/>
        </p:nvGrpSpPr>
        <p:grpSpPr>
          <a:xfrm>
            <a:off x="10748249" y="5681796"/>
            <a:ext cx="1159987" cy="1059357"/>
            <a:chOff x="5806121" y="5776504"/>
            <a:chExt cx="1159987" cy="1059357"/>
          </a:xfrm>
        </p:grpSpPr>
        <p:cxnSp>
          <p:nvCxnSpPr>
            <p:cNvPr id="7" name="Straight Connector 6">
              <a:extLst>
                <a:ext uri="{FF2B5EF4-FFF2-40B4-BE49-F238E27FC236}">
                  <a16:creationId xmlns:a16="http://schemas.microsoft.com/office/drawing/2014/main" id="{1C6552F2-35FF-06CF-522C-82F6C86D84D5}"/>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1A7E2F-0C9A-C947-E276-0B74F3F91651}"/>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77B192-FE2E-E471-B565-79041EAFF197}"/>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9D8167-42A6-8D36-2E45-1428307E0B3B}"/>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C8CF25-1E09-2ADA-E59C-EA722125143F}"/>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A85302F-958F-9669-A049-EB90CDEC43AA}"/>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779FCC-DD9A-E1C0-FF98-FB455FC41A93}"/>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2C92C-EEF5-AA5C-DE0B-FB3EA4217909}"/>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 name="AutoShape 2">
            <a:extLst>
              <a:ext uri="{FF2B5EF4-FFF2-40B4-BE49-F238E27FC236}">
                <a16:creationId xmlns:a16="http://schemas.microsoft.com/office/drawing/2014/main" id="{7D957B45-C534-00C4-BE52-93C9E2ADD309}"/>
              </a:ext>
            </a:extLst>
          </p:cNvPr>
          <p:cNvSpPr>
            <a:spLocks noGrp="1" noRot="1" noChangeAspect="1" noMove="1" noResize="1" noEditPoints="1" noAdjustHandles="1" noChangeArrowheads="1" noChangeShapeType="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CE60E8A2-DA9B-A51B-5281-4BCA93E7A168}"/>
              </a:ext>
            </a:extLst>
          </p:cNvPr>
          <p:cNvSpPr txBox="1">
            <a:spLocks noGrp="1" noRot="1" noMove="1" noResize="1" noEditPoints="1" noAdjustHandles="1" noChangeArrowheads="1" noChangeShapeType="1"/>
          </p:cNvSpPr>
          <p:nvPr/>
        </p:nvSpPr>
        <p:spPr>
          <a:xfrm>
            <a:off x="3432250" y="442255"/>
            <a:ext cx="492846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Plan Overview &amp; Historical Trends</a:t>
            </a:r>
          </a:p>
        </p:txBody>
      </p:sp>
      <p:pic>
        <p:nvPicPr>
          <p:cNvPr id="3" name="Picture 95" descr="PPT_2011_collage">
            <a:extLst>
              <a:ext uri="{FF2B5EF4-FFF2-40B4-BE49-F238E27FC236}">
                <a16:creationId xmlns:a16="http://schemas.microsoft.com/office/drawing/2014/main" id="{BA681967-EFCA-6FF2-E2BB-47A5B5670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 t="-540" r="-36" b="-540"/>
          <a:stretch/>
        </p:blipFill>
        <p:spPr bwMode="auto">
          <a:xfrm>
            <a:off x="208378" y="1879671"/>
            <a:ext cx="11751913" cy="299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404ED5B2-9462-3AE9-DF20-92669FB76669}"/>
              </a:ext>
            </a:extLst>
          </p:cNvPr>
          <p:cNvSpPr>
            <a:spLocks noGrp="1"/>
          </p:cNvSpPr>
          <p:nvPr>
            <p:ph type="sldNum" sz="quarter" idx="12"/>
          </p:nvPr>
        </p:nvSpPr>
        <p:spPr/>
        <p:txBody>
          <a:bodyPr/>
          <a:lstStyle/>
          <a:p>
            <a:fld id="{914ECDDA-5576-1545-AD73-3A7ACD4CCB4B}" type="slidenum">
              <a:rPr lang="en-US" smtClean="0"/>
              <a:t>9</a:t>
            </a:fld>
            <a:endParaRPr lang="en-US" dirty="0"/>
          </a:p>
        </p:txBody>
      </p:sp>
    </p:spTree>
    <p:extLst>
      <p:ext uri="{BB962C8B-B14F-4D97-AF65-F5344CB8AC3E}">
        <p14:creationId xmlns:p14="http://schemas.microsoft.com/office/powerpoint/2010/main" val="2331691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_x002e_No xmlns="3d222efa-9cbe-4d0f-9808-c4c05b773db0">1</S_x002e_No>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B093B78CD49848B517CDA7152A0EFF" ma:contentTypeVersion="4" ma:contentTypeDescription="Create a new document." ma:contentTypeScope="" ma:versionID="c088a484a863fa66aaaaa12b030c5a4c">
  <xsd:schema xmlns:xsd="http://www.w3.org/2001/XMLSchema" xmlns:xs="http://www.w3.org/2001/XMLSchema" xmlns:p="http://schemas.microsoft.com/office/2006/metadata/properties" xmlns:ns2="3d222efa-9cbe-4d0f-9808-c4c05b773db0" targetNamespace="http://schemas.microsoft.com/office/2006/metadata/properties" ma:root="true" ma:fieldsID="8b85fe34109a688005ec6525058930ec" ns2:_="">
    <xsd:import namespace="3d222efa-9cbe-4d0f-9808-c4c05b773db0"/>
    <xsd:element name="properties">
      <xsd:complexType>
        <xsd:sequence>
          <xsd:element name="documentManagement">
            <xsd:complexType>
              <xsd:all>
                <xsd:element ref="ns2:S_x002e_No" minOccurs="0"/>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22efa-9cbe-4d0f-9808-c4c05b773db0" elementFormDefault="qualified">
    <xsd:import namespace="http://schemas.microsoft.com/office/2006/documentManagement/types"/>
    <xsd:import namespace="http://schemas.microsoft.com/office/infopath/2007/PartnerControls"/>
    <xsd:element name="S_x002e_No" ma:index="8" nillable="true" ma:displayName="S.No" ma:decimals="0" ma:format="Dropdown" ma:internalName="S_x002e_No" ma:percentage="FALSE">
      <xsd:simpleType>
        <xsd:restriction base="dms:Number"/>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FF1F4B-D1D8-419E-A14F-E1552D6D1D4F}">
  <ds:schemaRefs>
    <ds:schemaRef ds:uri="http://schemas.microsoft.com/sharepoint/v3/contenttype/forms"/>
  </ds:schemaRefs>
</ds:datastoreItem>
</file>

<file path=customXml/itemProps2.xml><?xml version="1.0" encoding="utf-8"?>
<ds:datastoreItem xmlns:ds="http://schemas.openxmlformats.org/officeDocument/2006/customXml" ds:itemID="{57577D7A-1821-460B-B148-F89D40650CAE}">
  <ds:schemaRefs>
    <ds:schemaRef ds:uri="http://schemas.microsoft.com/office/2006/metadata/properties"/>
    <ds:schemaRef ds:uri="http://schemas.microsoft.com/office/infopath/2007/PartnerControls"/>
    <ds:schemaRef ds:uri="3d222efa-9cbe-4d0f-9808-c4c05b773db0"/>
  </ds:schemaRefs>
</ds:datastoreItem>
</file>

<file path=customXml/itemProps3.xml><?xml version="1.0" encoding="utf-8"?>
<ds:datastoreItem xmlns:ds="http://schemas.openxmlformats.org/officeDocument/2006/customXml" ds:itemID="{81E58796-2038-4D05-9372-DDDAA8537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22efa-9cbe-4d0f-9808-c4c05b773d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12da10d-071b-4b94-8abc-9ec4044d1516}" enabled="0" method="" siteId="{512da10d-071b-4b94-8abc-9ec4044d1516}" removed="1"/>
</clbl:labelList>
</file>

<file path=docProps/app.xml><?xml version="1.0" encoding="utf-8"?>
<Properties xmlns="http://schemas.openxmlformats.org/officeDocument/2006/extended-properties" xmlns:vt="http://schemas.openxmlformats.org/officeDocument/2006/docPropsVTypes">
  <Template>Office 2013 - 2022 Theme</Template>
  <TotalTime>11210</TotalTime>
  <Words>2258</Words>
  <Application>Microsoft Macintosh PowerPoint</Application>
  <PresentationFormat>Widescreen</PresentationFormat>
  <Paragraphs>369</Paragraphs>
  <Slides>25</Slides>
  <Notes>25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Arial Narrow</vt:lpstr>
      <vt:lpstr>Avenir Medium</vt:lpstr>
      <vt:lpstr>Calibri</vt:lpstr>
      <vt:lpstr>Calibri Light</vt:lpstr>
      <vt:lpstr>Courier New</vt:lpstr>
      <vt:lpstr>Wingdings</vt:lpstr>
      <vt:lpstr>Office Theme</vt:lpstr>
      <vt:lpstr>Worksheet</vt:lpstr>
      <vt:lpstr>Presentation to: Georgia State Retirees Association</vt:lpstr>
      <vt:lpstr>Our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Mission</vt:lpstr>
      <vt:lpstr>THANK YOU!  QUESTIONS /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Name</dc:title>
  <dc:creator>Kasi Joyce Romo</dc:creator>
  <cp:lastModifiedBy>allandhill1@gmail.com</cp:lastModifiedBy>
  <cp:revision>88</cp:revision>
  <dcterms:created xsi:type="dcterms:W3CDTF">2023-08-25T16:43:38Z</dcterms:created>
  <dcterms:modified xsi:type="dcterms:W3CDTF">2025-10-23T20:10:07Z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0x010100F8B093B78CD49848B517CDA7152A0EFF</vt:lpwstr>
  </property>
</Properties>
</file>